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269" r:id="rId31"/>
    <p:sldId id="270" r:id="rId32"/>
    <p:sldId id="271" r:id="rId33"/>
    <p:sldId id="272" r:id="rId34"/>
    <p:sldId id="302" r:id="rId35"/>
    <p:sldId id="273" r:id="rId36"/>
    <p:sldId id="274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275" r:id="rId45"/>
    <p:sldId id="276" r:id="rId46"/>
    <p:sldId id="277" r:id="rId47"/>
    <p:sldId id="278" r:id="rId48"/>
    <p:sldId id="279" r:id="rId49"/>
    <p:sldId id="283" r:id="rId50"/>
    <p:sldId id="28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9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7F031-E0C6-4777-8CBF-DF746DA16419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64A0E-C355-479C-A181-1F382DD8C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81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325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5501134ce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45501134ce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084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22f31732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822f31732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539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22f31732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822f31732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650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22f31732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822f31732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6883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22f31732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822f31732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331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22f31732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22f31732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131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5501134ce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45501134ce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355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822f31732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822f31732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617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22f31732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822f31732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189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22f31732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822f31732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429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507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22f31732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822f31732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62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5501134ce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45501134ce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050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45501134ce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45501134ce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594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84e1243a8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84e1243a8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686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84e1243a8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84e1243a8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697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84e1243a8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84e1243a8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8053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84e1243a8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84e1243a8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829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45501134ce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45501134ce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5799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45501134ce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45501134ce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269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45501134ce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45501134ce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66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2438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84744f62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84744f62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4300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84744f629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84744f629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5645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84744f629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84744f629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1097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84744f629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84744f629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532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84744f629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84744f629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5737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45501134ce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45501134ce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7245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5501134c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45501134c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4236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5501134c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45501134c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29002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5501134c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45501134c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4234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5501134c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45501134c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6171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6274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5501134c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45501134c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1559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5501134c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45501134c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8120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5501134c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45501134c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2017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5501134c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45501134c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1154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5501134ce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45501134ce_1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8135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8fbabfb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48fbabfb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9968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48fbabfb1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48fbabfb1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4796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48fbabfb1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48fbabfb1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8548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48fbabfb1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48fbabfb1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8481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45501134ce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45501134ce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903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45501134ce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45501134ce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25656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45501134ce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45501134ce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132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5501134ce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5501134ce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790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7b2ca4b9e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7b2ca4b9e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637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5501134ce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45501134ce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04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5501134ce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45501134ce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941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0E85-B5E1-445D-BAB8-33085B03F7F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F0C0-4E06-4AF1-83AE-378F3E83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1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0E85-B5E1-445D-BAB8-33085B03F7F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F0C0-4E06-4AF1-83AE-378F3E83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0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0E85-B5E1-445D-BAB8-33085B03F7F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F0C0-4E06-4AF1-83AE-378F3E83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000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0E85-B5E1-445D-BAB8-33085B03F7F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F0C0-4E06-4AF1-83AE-378F3E83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0E85-B5E1-445D-BAB8-33085B03F7F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F0C0-4E06-4AF1-83AE-378F3E83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9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0E85-B5E1-445D-BAB8-33085B03F7F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F0C0-4E06-4AF1-83AE-378F3E83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9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0E85-B5E1-445D-BAB8-33085B03F7F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F0C0-4E06-4AF1-83AE-378F3E83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2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0E85-B5E1-445D-BAB8-33085B03F7F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F0C0-4E06-4AF1-83AE-378F3E83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8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0E85-B5E1-445D-BAB8-33085B03F7F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F0C0-4E06-4AF1-83AE-378F3E83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0E85-B5E1-445D-BAB8-33085B03F7F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F0C0-4E06-4AF1-83AE-378F3E83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8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0E85-B5E1-445D-BAB8-33085B03F7F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F0C0-4E06-4AF1-83AE-378F3E83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9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0E85-B5E1-445D-BAB8-33085B03F7F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3F0C0-4E06-4AF1-83AE-378F3E83A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1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00" y="419025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>
              <a:buSzPts val="6000"/>
            </a:pPr>
            <a:r>
              <a:rPr lang="en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Building a Culture of </a:t>
            </a:r>
            <a:br>
              <a:rPr lang="en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Accessibility</a:t>
            </a:r>
            <a:endParaRPr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310937"/>
            <a:ext cx="11360800" cy="214504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" b="1" dirty="0">
                <a:solidFill>
                  <a:schemeClr val="bg1"/>
                </a:solidFill>
              </a:rPr>
              <a:t>From Awareness to Action</a:t>
            </a:r>
            <a:endParaRPr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dirty="0">
              <a:solidFill>
                <a:schemeClr val="bg1"/>
              </a:solidFill>
            </a:endParaRPr>
          </a:p>
          <a:p>
            <a:pPr>
              <a:buClr>
                <a:schemeClr val="dk1"/>
              </a:buClr>
              <a:buSzPts val="2400"/>
            </a:pPr>
            <a:r>
              <a:rPr lang="en" sz="2533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   -Younus Poonawala</a:t>
            </a:r>
            <a:endParaRPr sz="2533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" sz="2533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-Dhara Pattani                                             </a:t>
            </a:r>
            <a:endParaRPr sz="2533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4620" y="6234546"/>
            <a:ext cx="9670472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#PNSQC2023 #A11YTESTERS </a:t>
            </a:r>
            <a:r>
              <a:rPr lang="en-US" sz="2400" b="1" dirty="0"/>
              <a:t>BUIDING A CULTURE OF ACCESSIBILITY </a:t>
            </a:r>
          </a:p>
        </p:txBody>
      </p:sp>
      <p:pic>
        <p:nvPicPr>
          <p:cNvPr id="12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456436" y="6334952"/>
            <a:ext cx="38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154" y="5624739"/>
            <a:ext cx="1246909" cy="12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99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b="1" dirty="0">
                <a:solidFill>
                  <a:srgbClr val="FF0000"/>
                </a:solidFill>
              </a:rPr>
              <a:t>Why</a:t>
            </a:r>
            <a:r>
              <a:rPr lang="en" b="1" dirty="0">
                <a:solidFill>
                  <a:schemeClr val="bg1"/>
                </a:solidFill>
              </a:rPr>
              <a:t> Accessibility Matters?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976300" y="1616967"/>
            <a:ext cx="7120000" cy="286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609585" indent="-423323">
              <a:lnSpc>
                <a:spcPct val="115000"/>
              </a:lnSpc>
              <a:buClr>
                <a:schemeClr val="bg1"/>
              </a:buClr>
              <a:buSzPts val="1400"/>
              <a:buAutoNum type="arabicPeriod"/>
            </a:pPr>
            <a:r>
              <a:rPr lang="en" sz="2800" b="1" dirty="0">
                <a:solidFill>
                  <a:schemeClr val="bg1"/>
                </a:solidFill>
              </a:rPr>
              <a:t>Empowering Individuals</a:t>
            </a:r>
            <a:endParaRPr sz="2800" dirty="0">
              <a:solidFill>
                <a:schemeClr val="bg1"/>
              </a:solidFill>
            </a:endParaRPr>
          </a:p>
          <a:p>
            <a:pPr marL="609585" indent="-423323">
              <a:lnSpc>
                <a:spcPct val="115000"/>
              </a:lnSpc>
              <a:buClr>
                <a:schemeClr val="bg1"/>
              </a:buClr>
              <a:buSzPts val="1400"/>
              <a:buAutoNum type="arabicPeriod"/>
            </a:pPr>
            <a:r>
              <a:rPr lang="en" sz="2800" b="1" dirty="0">
                <a:solidFill>
                  <a:schemeClr val="bg1"/>
                </a:solidFill>
              </a:rPr>
              <a:t>Enhancing User Experience</a:t>
            </a:r>
            <a:endParaRPr sz="2800" dirty="0">
              <a:solidFill>
                <a:schemeClr val="bg1"/>
              </a:solidFill>
            </a:endParaRPr>
          </a:p>
          <a:p>
            <a:pPr marL="609585" indent="-423323">
              <a:lnSpc>
                <a:spcPct val="115000"/>
              </a:lnSpc>
              <a:buClr>
                <a:schemeClr val="bg1"/>
              </a:buClr>
              <a:buSzPts val="1400"/>
              <a:buAutoNum type="arabicPeriod"/>
            </a:pPr>
            <a:r>
              <a:rPr lang="en" sz="2800" b="1" dirty="0">
                <a:solidFill>
                  <a:schemeClr val="bg1"/>
                </a:solidFill>
              </a:rPr>
              <a:t>Expanding Market Reach</a:t>
            </a:r>
            <a:endParaRPr sz="2800" b="1" dirty="0">
              <a:solidFill>
                <a:schemeClr val="bg1"/>
              </a:solidFill>
            </a:endParaRPr>
          </a:p>
          <a:p>
            <a:pPr marL="609585" indent="-423323">
              <a:lnSpc>
                <a:spcPct val="115000"/>
              </a:lnSpc>
              <a:buClr>
                <a:schemeClr val="bg1"/>
              </a:buClr>
              <a:buSzPts val="1400"/>
              <a:buAutoNum type="arabicPeriod"/>
            </a:pPr>
            <a:r>
              <a:rPr lang="en" sz="2800" b="1" dirty="0">
                <a:solidFill>
                  <a:schemeClr val="bg1"/>
                </a:solidFill>
              </a:rPr>
              <a:t>Meeting Legal Requirements</a:t>
            </a:r>
            <a:endParaRPr sz="2800" b="1" dirty="0">
              <a:solidFill>
                <a:schemeClr val="bg1"/>
              </a:solidFill>
            </a:endParaRPr>
          </a:p>
          <a:p>
            <a:pPr marL="609585" indent="-423323">
              <a:lnSpc>
                <a:spcPct val="115000"/>
              </a:lnSpc>
              <a:buClr>
                <a:schemeClr val="bg1"/>
              </a:buClr>
              <a:buSzPts val="1400"/>
              <a:buAutoNum type="arabicPeriod"/>
            </a:pPr>
            <a:r>
              <a:rPr lang="en" sz="2800" b="1" dirty="0">
                <a:solidFill>
                  <a:schemeClr val="bg1"/>
                </a:solidFill>
              </a:rPr>
              <a:t>Fostering Innovation</a:t>
            </a:r>
            <a:endParaRPr sz="2800" b="1" dirty="0">
              <a:solidFill>
                <a:schemeClr val="bg1"/>
              </a:solidFill>
            </a:endParaRPr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#PNSQC2023 #A11YTESTERS </a:t>
            </a:r>
            <a:r>
              <a:rPr lang="en-US" sz="2400" b="1" dirty="0"/>
              <a:t>BUIDING A CULTURE OF ACCESSIBILITY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22136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marL="609585" indent="-518147">
              <a:buClr>
                <a:srgbClr val="FF0000"/>
              </a:buClr>
              <a:buSzPct val="100000"/>
              <a:buAutoNum type="arabicPeriod"/>
            </a:pPr>
            <a:r>
              <a:rPr lang="en" b="1" dirty="0">
                <a:solidFill>
                  <a:srgbClr val="FF0000"/>
                </a:solidFill>
              </a:rPr>
              <a:t>Empowering Individuals</a:t>
            </a:r>
            <a:endParaRPr dirty="0"/>
          </a:p>
        </p:txBody>
      </p:sp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976299" y="1616967"/>
            <a:ext cx="9968791" cy="286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609585" indent="-441949">
              <a:lnSpc>
                <a:spcPct val="115000"/>
              </a:lnSpc>
              <a:buClr>
                <a:schemeClr val="bg1"/>
              </a:buClr>
              <a:buSzPct val="100000"/>
              <a:buFont typeface="Roboto"/>
              <a:buAutoNum type="arabicPeriod"/>
            </a:pPr>
            <a:r>
              <a:rPr lang="en" sz="2400" dirty="0">
                <a:solidFill>
                  <a:schemeClr val="bg1"/>
                </a:solidFill>
              </a:rPr>
              <a:t>Accessible digital content provides independence.</a:t>
            </a:r>
            <a:endParaRPr sz="2400" dirty="0">
              <a:solidFill>
                <a:schemeClr val="bg1"/>
              </a:solidFill>
            </a:endParaRPr>
          </a:p>
          <a:p>
            <a:pPr marL="609585" indent="-441949">
              <a:lnSpc>
                <a:spcPct val="115000"/>
              </a:lnSpc>
              <a:buClr>
                <a:schemeClr val="bg1"/>
              </a:buClr>
              <a:buSzPct val="100000"/>
              <a:buFont typeface="Roboto"/>
              <a:buAutoNum type="arabicPeriod"/>
            </a:pPr>
            <a:r>
              <a:rPr lang="en" sz="2400" dirty="0">
                <a:solidFill>
                  <a:schemeClr val="bg1"/>
                </a:solidFill>
              </a:rPr>
              <a:t>It allows people with disabilities to participate in education and employment.</a:t>
            </a:r>
            <a:endParaRPr sz="2400" dirty="0">
              <a:solidFill>
                <a:schemeClr val="bg1"/>
              </a:solidFill>
            </a:endParaRPr>
          </a:p>
          <a:p>
            <a:pPr marL="609585" indent="-441949">
              <a:lnSpc>
                <a:spcPct val="115000"/>
              </a:lnSpc>
              <a:buClr>
                <a:schemeClr val="bg1"/>
              </a:buClr>
              <a:buSzPct val="100000"/>
              <a:buFont typeface="Roboto"/>
              <a:buAutoNum type="arabicPeriod"/>
            </a:pPr>
            <a:r>
              <a:rPr lang="en" sz="2400" dirty="0">
                <a:solidFill>
                  <a:schemeClr val="bg1"/>
                </a:solidFill>
              </a:rPr>
              <a:t>Access to information fosters personal growth and self-confidence.</a:t>
            </a:r>
            <a:endParaRPr sz="2400" dirty="0">
              <a:solidFill>
                <a:schemeClr val="bg1"/>
              </a:solidFill>
            </a:endParaRPr>
          </a:p>
          <a:p>
            <a:pPr marL="609585">
              <a:lnSpc>
                <a:spcPct val="115000"/>
              </a:lnSpc>
            </a:pPr>
            <a:endParaRPr sz="1867" b="1" dirty="0"/>
          </a:p>
          <a:p>
            <a:pPr>
              <a:lnSpc>
                <a:spcPct val="115000"/>
              </a:lnSpc>
            </a:pPr>
            <a:endParaRPr sz="1867" b="1" dirty="0"/>
          </a:p>
          <a:p>
            <a:pPr>
              <a:lnSpc>
                <a:spcPct val="115000"/>
              </a:lnSpc>
            </a:pPr>
            <a:endParaRPr sz="1867" b="1" dirty="0"/>
          </a:p>
          <a:p>
            <a:pPr>
              <a:lnSpc>
                <a:spcPct val="115000"/>
              </a:lnSpc>
            </a:pPr>
            <a:endParaRPr sz="1867" b="1" dirty="0"/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#PNSQC2023 #A11YTESTERS </a:t>
            </a:r>
            <a:r>
              <a:rPr lang="en-US" sz="2400" b="1" dirty="0"/>
              <a:t>BUIDING A CULTURE OF ACCESSIBILITY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3016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marL="91438">
              <a:buClr>
                <a:srgbClr val="FF0000"/>
              </a:buClr>
              <a:buSzPct val="100000"/>
            </a:pPr>
            <a:r>
              <a:rPr lang="en" b="1" dirty="0">
                <a:solidFill>
                  <a:srgbClr val="FF0000"/>
                </a:solidFill>
              </a:rPr>
              <a:t>2. Enhancing User Experience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976299" y="1616967"/>
            <a:ext cx="9968791" cy="286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609585" indent="-441949">
              <a:lnSpc>
                <a:spcPct val="115000"/>
              </a:lnSpc>
              <a:buClr>
                <a:schemeClr val="bg1"/>
              </a:buClr>
              <a:buSzPct val="100000"/>
              <a:buFont typeface="Roboto"/>
              <a:buAutoNum type="arabicPeriod"/>
            </a:pPr>
            <a:r>
              <a:rPr lang="en" sz="2400" dirty="0">
                <a:solidFill>
                  <a:schemeClr val="bg1"/>
                </a:solidFill>
              </a:rPr>
              <a:t>Accessibility benefits all users, not just those with disabilities.</a:t>
            </a:r>
            <a:endParaRPr sz="2400" dirty="0">
              <a:solidFill>
                <a:schemeClr val="bg1"/>
              </a:solidFill>
            </a:endParaRPr>
          </a:p>
          <a:p>
            <a:pPr marL="609585" indent="-441949">
              <a:lnSpc>
                <a:spcPct val="115000"/>
              </a:lnSpc>
              <a:buClr>
                <a:schemeClr val="bg1"/>
              </a:buClr>
              <a:buSzPct val="100000"/>
              <a:buFont typeface="Roboto"/>
              <a:buAutoNum type="arabicPeriod"/>
            </a:pPr>
            <a:r>
              <a:rPr lang="en" sz="2400" dirty="0">
                <a:solidFill>
                  <a:schemeClr val="bg1"/>
                </a:solidFill>
              </a:rPr>
              <a:t>Clear navigation, structured content, and customization enhance user satisfaction</a:t>
            </a:r>
            <a:endParaRPr sz="2400" dirty="0">
              <a:solidFill>
                <a:schemeClr val="bg1"/>
              </a:solidFill>
            </a:endParaRPr>
          </a:p>
          <a:p>
            <a:pPr marL="609585" indent="-441949">
              <a:lnSpc>
                <a:spcPct val="115000"/>
              </a:lnSpc>
              <a:buClr>
                <a:schemeClr val="bg1"/>
              </a:buClr>
              <a:buSzPct val="100000"/>
              <a:buFont typeface="Roboto"/>
              <a:buAutoNum type="arabicPeriod"/>
            </a:pPr>
            <a:r>
              <a:rPr lang="en" sz="2400" dirty="0">
                <a:solidFill>
                  <a:schemeClr val="bg1"/>
                </a:solidFill>
              </a:rPr>
              <a:t>Positive user experiences lead to customer loyalty and satisfaction</a:t>
            </a:r>
            <a:endParaRPr sz="2400" dirty="0">
              <a:solidFill>
                <a:schemeClr val="bg1"/>
              </a:solidFill>
            </a:endParaRPr>
          </a:p>
          <a:p>
            <a:pPr marL="609585">
              <a:lnSpc>
                <a:spcPct val="115000"/>
              </a:lnSpc>
            </a:pPr>
            <a:endParaRPr sz="2400" dirty="0"/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81303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b="1" dirty="0">
                <a:solidFill>
                  <a:srgbClr val="FF0000"/>
                </a:solidFill>
              </a:rPr>
              <a:t>3. Meeting Legal Requirements</a:t>
            </a:r>
            <a:endParaRPr dirty="0"/>
          </a:p>
        </p:txBody>
      </p:sp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976299" y="1616967"/>
            <a:ext cx="9968791" cy="286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609585" indent="-441949">
              <a:lnSpc>
                <a:spcPct val="115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bg1"/>
                </a:solidFill>
              </a:rPr>
              <a:t>Accessibility is a legal obligation in many countries.</a:t>
            </a:r>
            <a:endParaRPr sz="2400" dirty="0">
              <a:solidFill>
                <a:schemeClr val="bg1"/>
              </a:solidFill>
            </a:endParaRPr>
          </a:p>
          <a:p>
            <a:pPr marL="609585" indent="-441949">
              <a:lnSpc>
                <a:spcPct val="115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bg1"/>
                </a:solidFill>
              </a:rPr>
              <a:t>Compliance with accessibility standards reduces legal risks.</a:t>
            </a:r>
            <a:endParaRPr sz="2400" dirty="0">
              <a:solidFill>
                <a:schemeClr val="bg1"/>
              </a:solidFill>
            </a:endParaRPr>
          </a:p>
          <a:p>
            <a:pPr marL="609585" indent="-441949">
              <a:lnSpc>
                <a:spcPct val="115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bg1"/>
                </a:solidFill>
              </a:rPr>
              <a:t>Avoiding legal issues preserves your organization's reputation.</a:t>
            </a:r>
            <a:endParaRPr sz="2400" dirty="0">
              <a:solidFill>
                <a:schemeClr val="bg1"/>
              </a:solidFill>
            </a:endParaRPr>
          </a:p>
          <a:p>
            <a:pPr marL="609585">
              <a:lnSpc>
                <a:spcPct val="115000"/>
              </a:lnSpc>
            </a:pPr>
            <a:endParaRPr sz="2400" dirty="0"/>
          </a:p>
          <a:p>
            <a:pPr marL="609585">
              <a:lnSpc>
                <a:spcPct val="115000"/>
              </a:lnSpc>
            </a:pPr>
            <a:r>
              <a:rPr lang="en" sz="1867" b="1" dirty="0"/>
              <a:t>  </a:t>
            </a:r>
            <a:endParaRPr sz="1867" b="1" dirty="0"/>
          </a:p>
        </p:txBody>
      </p:sp>
      <p:pic>
        <p:nvPicPr>
          <p:cNvPr id="5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96513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415600" y="6532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>
                <a:solidFill>
                  <a:srgbClr val="FF0000"/>
                </a:solidFill>
              </a:rPr>
              <a:t>4. Expanding Market Reach and Fostering Innovation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976299" y="1616967"/>
            <a:ext cx="9968791" cy="286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bg1"/>
                </a:solidFill>
              </a:rPr>
              <a:t>Accessible products tap diverse markets </a:t>
            </a:r>
            <a:endParaRPr sz="2400" dirty="0">
              <a:solidFill>
                <a:schemeClr val="bg1"/>
              </a:solidFill>
            </a:endParaRPr>
          </a:p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bg1"/>
                </a:solidFill>
              </a:rPr>
              <a:t>Prioritizing accessibility expands the user base and fuels innovation</a:t>
            </a:r>
            <a:endParaRPr sz="2400" dirty="0">
              <a:solidFill>
                <a:schemeClr val="bg1"/>
              </a:solidFill>
            </a:endParaRPr>
          </a:p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bg1"/>
                </a:solidFill>
              </a:rPr>
              <a:t>Encourages solutions that benefits society as a whole</a:t>
            </a:r>
            <a:endParaRPr sz="2400" dirty="0">
              <a:solidFill>
                <a:schemeClr val="bg1"/>
              </a:solidFill>
            </a:endParaRPr>
          </a:p>
          <a:p>
            <a:pPr marL="609585">
              <a:lnSpc>
                <a:spcPct val="115000"/>
              </a:lnSpc>
            </a:pPr>
            <a:endParaRPr sz="1867" b="1" dirty="0"/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967902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415600" y="6532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>
                <a:solidFill>
                  <a:srgbClr val="FF0000"/>
                </a:solidFill>
              </a:rPr>
              <a:t>5. Embracing Accessibility as a Core Principle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976299" y="1616967"/>
            <a:ext cx="9968791" cy="286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AutoNum type="arabicPeriod"/>
            </a:pPr>
            <a:r>
              <a:rPr lang="en" sz="2400" dirty="0">
                <a:solidFill>
                  <a:schemeClr val="bg1"/>
                </a:solidFill>
              </a:rPr>
              <a:t>Prioritizing for an inclusive digital world</a:t>
            </a:r>
            <a:endParaRPr sz="2400" dirty="0">
              <a:solidFill>
                <a:schemeClr val="bg1"/>
              </a:solidFill>
            </a:endParaRPr>
          </a:p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AutoNum type="arabicPeriod"/>
            </a:pPr>
            <a:r>
              <a:rPr lang="en" sz="2400" dirty="0">
                <a:solidFill>
                  <a:schemeClr val="bg1"/>
                </a:solidFill>
              </a:rPr>
              <a:t>Empowers individuals, enhances user experiences, and drives innovation</a:t>
            </a:r>
            <a:endParaRPr sz="2400" dirty="0">
              <a:solidFill>
                <a:schemeClr val="bg1"/>
              </a:solidFill>
            </a:endParaRPr>
          </a:p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AutoNum type="arabicPeriod"/>
            </a:pPr>
            <a:r>
              <a:rPr lang="en" sz="2400" dirty="0">
                <a:solidFill>
                  <a:schemeClr val="bg1"/>
                </a:solidFill>
              </a:rPr>
              <a:t>Let us work for accessible technology and an equitable and inclusive society</a:t>
            </a:r>
            <a:endParaRPr sz="2400" dirty="0">
              <a:solidFill>
                <a:schemeClr val="bg1"/>
              </a:solidFill>
            </a:endParaRPr>
          </a:p>
          <a:p>
            <a:pPr marL="609585">
              <a:lnSpc>
                <a:spcPct val="115000"/>
              </a:lnSpc>
            </a:pPr>
            <a:endParaRPr sz="1867" b="1" dirty="0"/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973935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b="1" dirty="0">
                <a:solidFill>
                  <a:srgbClr val="FF0000"/>
                </a:solidFill>
              </a:rPr>
              <a:t>Common Misconceptions about </a:t>
            </a:r>
            <a:r>
              <a:rPr lang="en" b="1" dirty="0">
                <a:solidFill>
                  <a:schemeClr val="bg1"/>
                </a:solidFill>
              </a:rPr>
              <a:t>Accessibility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935428" y="1626819"/>
            <a:ext cx="9763052" cy="286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AutoNum type="arabicPeriod"/>
            </a:pPr>
            <a:r>
              <a:rPr lang="en" sz="2400" b="1" dirty="0">
                <a:solidFill>
                  <a:schemeClr val="bg1"/>
                </a:solidFill>
              </a:rPr>
              <a:t>Accessibility is only for people with disabilities</a:t>
            </a:r>
            <a:endParaRPr sz="2400" b="1" dirty="0">
              <a:solidFill>
                <a:schemeClr val="bg1"/>
              </a:solidFill>
            </a:endParaRPr>
          </a:p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AutoNum type="arabicPeriod"/>
            </a:pPr>
            <a:r>
              <a:rPr lang="en" sz="2400" b="1" dirty="0">
                <a:solidFill>
                  <a:schemeClr val="bg1"/>
                </a:solidFill>
              </a:rPr>
              <a:t>Accessibility is expensive</a:t>
            </a:r>
            <a:endParaRPr sz="2400" b="1" dirty="0">
              <a:solidFill>
                <a:schemeClr val="bg1"/>
              </a:solidFill>
            </a:endParaRPr>
          </a:p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AutoNum type="arabicPeriod"/>
            </a:pPr>
            <a:r>
              <a:rPr lang="en" sz="2400" b="1" dirty="0">
                <a:solidFill>
                  <a:schemeClr val="bg1"/>
                </a:solidFill>
              </a:rPr>
              <a:t>Accessibility is difficult to do</a:t>
            </a:r>
            <a:endParaRPr sz="2400" b="1" dirty="0">
              <a:solidFill>
                <a:schemeClr val="bg1"/>
              </a:solidFill>
            </a:endParaRPr>
          </a:p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AutoNum type="arabicPeriod"/>
            </a:pPr>
            <a:r>
              <a:rPr lang="en" sz="2400" b="1" dirty="0">
                <a:solidFill>
                  <a:schemeClr val="bg1"/>
                </a:solidFill>
              </a:rPr>
              <a:t>We don’t need to conform to any Accessibility Standards</a:t>
            </a:r>
            <a:endParaRPr sz="2400" b="1" dirty="0">
              <a:solidFill>
                <a:schemeClr val="bg1"/>
              </a:solidFill>
            </a:endParaRPr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568031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marL="609585" indent="-518147">
              <a:buClr>
                <a:srgbClr val="FF0000"/>
              </a:buClr>
              <a:buSzPct val="100000"/>
              <a:buAutoNum type="arabicPeriod"/>
            </a:pPr>
            <a:r>
              <a:rPr lang="en" b="1">
                <a:solidFill>
                  <a:srgbClr val="FF0000"/>
                </a:solidFill>
              </a:rPr>
              <a:t>Accessibility is only for people with disabilities</a:t>
            </a:r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1136595" y="1545836"/>
            <a:ext cx="9808495" cy="286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400" b="1" dirty="0">
                <a:solidFill>
                  <a:schemeClr val="bg1"/>
                </a:solidFill>
                <a:sym typeface="Roboto"/>
              </a:rPr>
              <a:t>Truth: Accessibility benefits all users, regardless of their abilities.</a:t>
            </a:r>
            <a:endParaRPr sz="2400" b="1" dirty="0">
              <a:solidFill>
                <a:schemeClr val="bg1"/>
              </a:solidFill>
              <a:sym typeface="Roboto"/>
            </a:endParaRPr>
          </a:p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2400" b="1" dirty="0">
                <a:solidFill>
                  <a:schemeClr val="bg1"/>
                </a:solidFill>
                <a:sym typeface="Roboto"/>
              </a:rPr>
              <a:t>Examples: Keyboard navigation, font resizing, dark modes, high contrast colors, voice, and touch controls benefit a wide range of users.</a:t>
            </a:r>
            <a:endParaRPr sz="2400" b="1" dirty="0">
              <a:solidFill>
                <a:schemeClr val="bg1"/>
              </a:solidFill>
              <a:sym typeface="Roboto"/>
            </a:endParaRPr>
          </a:p>
          <a:p>
            <a:pPr>
              <a:lnSpc>
                <a:spcPct val="115000"/>
              </a:lnSpc>
              <a:spcBef>
                <a:spcPts val="2000"/>
              </a:spcBef>
            </a:pPr>
            <a:endParaRPr sz="2667" b="1" dirty="0"/>
          </a:p>
          <a:p>
            <a:pPr>
              <a:lnSpc>
                <a:spcPct val="115000"/>
              </a:lnSpc>
            </a:pPr>
            <a:endParaRPr sz="1600" dirty="0">
              <a:highlight>
                <a:srgbClr val="FFFFFF"/>
              </a:highlight>
            </a:endParaRPr>
          </a:p>
          <a:p>
            <a:pPr marL="609585">
              <a:lnSpc>
                <a:spcPct val="115000"/>
              </a:lnSpc>
              <a:spcBef>
                <a:spcPts val="2000"/>
              </a:spcBef>
            </a:pPr>
            <a:endParaRPr sz="2400" b="1" dirty="0"/>
          </a:p>
          <a:p>
            <a:pPr>
              <a:lnSpc>
                <a:spcPct val="115000"/>
              </a:lnSpc>
              <a:spcBef>
                <a:spcPts val="2000"/>
              </a:spcBef>
              <a:buClr>
                <a:schemeClr val="dk1"/>
              </a:buClr>
              <a:buSzPct val="91666"/>
            </a:pPr>
            <a:endParaRPr sz="1600" dirty="0"/>
          </a:p>
          <a:p>
            <a:pPr>
              <a:lnSpc>
                <a:spcPct val="115000"/>
              </a:lnSpc>
              <a:buClr>
                <a:schemeClr val="dk1"/>
              </a:buClr>
              <a:buSzPct val="91666"/>
            </a:pPr>
            <a:endParaRPr sz="1600" dirty="0">
              <a:highlight>
                <a:srgbClr val="FFFFFF"/>
              </a:highlight>
            </a:endParaRPr>
          </a:p>
          <a:p>
            <a:pPr marL="609585">
              <a:lnSpc>
                <a:spcPct val="115000"/>
              </a:lnSpc>
            </a:pPr>
            <a:endParaRPr sz="2400" b="1" dirty="0"/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039872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marL="609585"/>
            <a:r>
              <a:rPr lang="en" b="1">
                <a:solidFill>
                  <a:srgbClr val="FF0000"/>
                </a:solidFill>
              </a:rPr>
              <a:t>2. Accessibility is expensive</a:t>
            </a:r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1501281" y="1527548"/>
            <a:ext cx="9342428" cy="286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Font typeface="Roboto"/>
              <a:buChar char="●"/>
            </a:pPr>
            <a:r>
              <a:rPr lang="en" sz="2400" b="1" dirty="0">
                <a:solidFill>
                  <a:schemeClr val="bg1"/>
                </a:solidFill>
              </a:rPr>
              <a:t>Truth: Accessibility can be achieved cost-effectively.</a:t>
            </a:r>
            <a:endParaRPr sz="2400" b="1" dirty="0">
              <a:solidFill>
                <a:schemeClr val="bg1"/>
              </a:solidFill>
            </a:endParaRPr>
          </a:p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Font typeface="Roboto"/>
              <a:buChar char="●"/>
            </a:pPr>
            <a:r>
              <a:rPr lang="en" sz="2400" b="1" dirty="0">
                <a:solidFill>
                  <a:schemeClr val="bg1"/>
                </a:solidFill>
              </a:rPr>
              <a:t>Strategies: Use free tools for text alternatives, make small website/application changes, integrate accessibility into workflow.</a:t>
            </a:r>
            <a:endParaRPr sz="2400" b="1" dirty="0">
              <a:solidFill>
                <a:schemeClr val="bg1"/>
              </a:solidFill>
            </a:endParaRPr>
          </a:p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Font typeface="Roboto"/>
              <a:buChar char="●"/>
            </a:pPr>
            <a:r>
              <a:rPr lang="en" sz="2400" b="1" dirty="0">
                <a:solidFill>
                  <a:schemeClr val="bg1"/>
                </a:solidFill>
              </a:rPr>
              <a:t>Consequences: Ignoring accessibility can lead to legal action and reputational damage.</a:t>
            </a:r>
            <a:endParaRPr sz="2400" b="1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2400" b="1" dirty="0"/>
          </a:p>
          <a:p>
            <a:pPr marL="609585">
              <a:lnSpc>
                <a:spcPct val="115000"/>
              </a:lnSpc>
            </a:pPr>
            <a:endParaRPr sz="2400" b="1" dirty="0"/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953264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marL="609585"/>
            <a:r>
              <a:rPr lang="en" b="1">
                <a:solidFill>
                  <a:srgbClr val="FF0000"/>
                </a:solidFill>
              </a:rPr>
              <a:t>3. Accessibility is difficult to do</a:t>
            </a:r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xfrm>
            <a:off x="1575507" y="1527548"/>
            <a:ext cx="9369583" cy="286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Font typeface="Roboto"/>
              <a:buChar char="●"/>
            </a:pPr>
            <a:r>
              <a:rPr lang="en" sz="2400" b="1" dirty="0">
                <a:solidFill>
                  <a:schemeClr val="bg1"/>
                </a:solidFill>
              </a:rPr>
              <a:t>Truth: Resources are available to help make products and services accessible.</a:t>
            </a:r>
            <a:endParaRPr sz="2400" b="1" dirty="0">
              <a:solidFill>
                <a:schemeClr val="bg1"/>
              </a:solidFill>
            </a:endParaRPr>
          </a:p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Font typeface="Roboto"/>
              <a:buChar char="●"/>
            </a:pPr>
            <a:r>
              <a:rPr lang="en" sz="2400" b="1" dirty="0">
                <a:solidFill>
                  <a:schemeClr val="bg1"/>
                </a:solidFill>
              </a:rPr>
              <a:t>Resources: W3C accessibility guidelines, accessibility consulting firms, growing community of developers skilled in accessibility.</a:t>
            </a:r>
            <a:endParaRPr sz="2400" b="1" dirty="0">
              <a:solidFill>
                <a:schemeClr val="bg1"/>
              </a:solidFill>
            </a:endParaRPr>
          </a:p>
          <a:p>
            <a:pPr marL="609585">
              <a:lnSpc>
                <a:spcPct val="115000"/>
              </a:lnSpc>
            </a:pPr>
            <a:endParaRPr sz="2400" b="1" dirty="0"/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18358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00" y="419025"/>
            <a:ext cx="11360800" cy="9144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 algn="l">
              <a:buSzPts val="2800"/>
            </a:pPr>
            <a:r>
              <a:rPr lang="en" sz="3333" dirty="0">
                <a:solidFill>
                  <a:srgbClr val="FF0000"/>
                </a:solidFill>
              </a:rPr>
              <a:t>Thank you PNSQC</a:t>
            </a:r>
            <a:endParaRPr sz="3333" dirty="0">
              <a:solidFill>
                <a:srgbClr val="FF0000"/>
              </a:solidFill>
              <a:sym typeface="Calibri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310937"/>
            <a:ext cx="11360800" cy="214504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endParaRPr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4620" y="6234546"/>
            <a:ext cx="9670472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#PNSQC2023 #A11YTESTERS </a:t>
            </a:r>
            <a:r>
              <a:rPr lang="en-US" sz="2400" b="1" dirty="0"/>
              <a:t>BUIDING A CULTURE OF ACCESSIBILITY </a:t>
            </a:r>
          </a:p>
        </p:txBody>
      </p:sp>
      <p:pic>
        <p:nvPicPr>
          <p:cNvPr id="12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456436" y="6334952"/>
            <a:ext cx="38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pic>
        <p:nvPicPr>
          <p:cNvPr id="9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2356" y="1653586"/>
            <a:ext cx="3175000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154" y="5624739"/>
            <a:ext cx="1246909" cy="12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44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116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marL="609585"/>
            <a:r>
              <a:rPr lang="en" b="1">
                <a:solidFill>
                  <a:srgbClr val="FF0000"/>
                </a:solidFill>
              </a:rPr>
              <a:t>4. We do not need to conform to any Accessibility Standards</a:t>
            </a:r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title"/>
          </p:nvPr>
        </p:nvSpPr>
        <p:spPr>
          <a:xfrm>
            <a:off x="1709491" y="1893429"/>
            <a:ext cx="9134218" cy="358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Font typeface="Roboto"/>
              <a:buChar char="●"/>
            </a:pPr>
            <a:r>
              <a:rPr lang="en" sz="2400" b="1" dirty="0">
                <a:solidFill>
                  <a:schemeClr val="bg1"/>
                </a:solidFill>
              </a:rPr>
              <a:t>Truth: Conforming to standards is essential to ensure equal access and mitigate legal risks.</a:t>
            </a:r>
            <a:endParaRPr sz="2400" b="1" dirty="0">
              <a:solidFill>
                <a:schemeClr val="bg1"/>
              </a:solidFill>
            </a:endParaRPr>
          </a:p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Font typeface="Roboto"/>
              <a:buChar char="●"/>
            </a:pPr>
            <a:r>
              <a:rPr lang="en" sz="2400" b="1" dirty="0">
                <a:solidFill>
                  <a:schemeClr val="bg1"/>
                </a:solidFill>
              </a:rPr>
              <a:t>Legal Framework: Title III of the Americans with Disabilities Act (ADA) applies to many websites and apps.</a:t>
            </a:r>
            <a:endParaRPr sz="2400" b="1" dirty="0">
              <a:solidFill>
                <a:schemeClr val="bg1"/>
              </a:solidFill>
            </a:endParaRPr>
          </a:p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Font typeface="Roboto"/>
              <a:buChar char="●"/>
            </a:pPr>
            <a:r>
              <a:rPr lang="en" sz="2400" b="1" dirty="0">
                <a:solidFill>
                  <a:schemeClr val="bg1"/>
                </a:solidFill>
              </a:rPr>
              <a:t>Importance: Conforming to WCAG guidelines (e.g., WCAG 2.2) is vital to avoid exclusion of users and seize business opportunities.</a:t>
            </a:r>
            <a:endParaRPr sz="2400" b="1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2400" b="1" dirty="0"/>
          </a:p>
          <a:p>
            <a:pPr marL="609585">
              <a:lnSpc>
                <a:spcPct val="115000"/>
              </a:lnSpc>
            </a:pPr>
            <a:endParaRPr sz="2400" b="1" dirty="0"/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036224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b="1">
                <a:solidFill>
                  <a:srgbClr val="FF0000"/>
                </a:solidFill>
              </a:rPr>
              <a:t>Core Accessibility principles</a:t>
            </a:r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title"/>
          </p:nvPr>
        </p:nvSpPr>
        <p:spPr>
          <a:xfrm>
            <a:off x="1274620" y="1109608"/>
            <a:ext cx="7191909" cy="312334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en" sz="8000" b="1" dirty="0">
                <a:solidFill>
                  <a:srgbClr val="FF0000"/>
                </a:solidFill>
              </a:rPr>
              <a:t>P</a:t>
            </a:r>
            <a:r>
              <a:rPr lang="en" sz="8000" b="1" dirty="0">
                <a:solidFill>
                  <a:schemeClr val="bg1"/>
                </a:solidFill>
              </a:rPr>
              <a:t>erceivable</a:t>
            </a:r>
            <a:endParaRPr sz="8000" b="1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</a:pPr>
            <a:r>
              <a:rPr lang="en" sz="8000" b="1" dirty="0">
                <a:solidFill>
                  <a:srgbClr val="FF0000"/>
                </a:solidFill>
              </a:rPr>
              <a:t>O</a:t>
            </a:r>
            <a:r>
              <a:rPr lang="en" sz="8000" b="1" dirty="0">
                <a:solidFill>
                  <a:schemeClr val="bg1"/>
                </a:solidFill>
              </a:rPr>
              <a:t>perable</a:t>
            </a:r>
            <a:endParaRPr sz="8000" b="1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</a:pPr>
            <a:r>
              <a:rPr lang="en" sz="8000" b="1" dirty="0">
                <a:solidFill>
                  <a:srgbClr val="FF0000"/>
                </a:solidFill>
              </a:rPr>
              <a:t>U</a:t>
            </a:r>
            <a:r>
              <a:rPr lang="en" sz="8000" b="1" dirty="0">
                <a:solidFill>
                  <a:schemeClr val="bg1"/>
                </a:solidFill>
              </a:rPr>
              <a:t>nderstandable</a:t>
            </a:r>
            <a:endParaRPr sz="8000" b="1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</a:pPr>
            <a:r>
              <a:rPr lang="en" sz="8000" b="1" dirty="0">
                <a:solidFill>
                  <a:srgbClr val="FF0000"/>
                </a:solidFill>
              </a:rPr>
              <a:t>R</a:t>
            </a:r>
            <a:r>
              <a:rPr lang="en" sz="8000" b="1" dirty="0">
                <a:solidFill>
                  <a:schemeClr val="bg1"/>
                </a:solidFill>
              </a:rPr>
              <a:t>obust</a:t>
            </a:r>
            <a:endParaRPr sz="8000" b="1" dirty="0">
              <a:solidFill>
                <a:schemeClr val="bg1"/>
              </a:solidFill>
            </a:endParaRPr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852280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b="1">
                <a:solidFill>
                  <a:srgbClr val="FF0000"/>
                </a:solidFill>
              </a:rPr>
              <a:t>Core Accessibility principles</a:t>
            </a:r>
            <a:endParaRPr/>
          </a:p>
        </p:txBody>
      </p:sp>
      <p:pic>
        <p:nvPicPr>
          <p:cNvPr id="191" name="Google Shape;1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312" y="1356967"/>
            <a:ext cx="10671113" cy="403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995861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4000" b="1" dirty="0">
                <a:solidFill>
                  <a:srgbClr val="FF0000"/>
                </a:solidFill>
              </a:rPr>
              <a:t>Perceivable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197" name="Google Shape;197;p3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052949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bg1"/>
                </a:solidFill>
              </a:rPr>
              <a:t>Information and user interface components must be presented to users ways they can perceive</a:t>
            </a:r>
            <a:endParaRPr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bg1"/>
                </a:solidFill>
              </a:rPr>
              <a:t>Examples:</a:t>
            </a:r>
            <a:endParaRPr dirty="0">
              <a:solidFill>
                <a:schemeClr val="bg1"/>
              </a:solidFill>
            </a:endParaRPr>
          </a:p>
          <a:p>
            <a:pPr lvl="1" indent="-457189">
              <a:buClr>
                <a:schemeClr val="bg1"/>
              </a:buClr>
              <a:buSzPts val="1800"/>
              <a:buFont typeface="Courier New" panose="02070309020205020404" pitchFamily="49" charset="0"/>
              <a:buChar char="o"/>
            </a:pPr>
            <a:r>
              <a:rPr lang="en" dirty="0">
                <a:solidFill>
                  <a:schemeClr val="bg1"/>
                </a:solidFill>
              </a:rPr>
              <a:t>Provide text alternatives for non-text content, such as images and videos.</a:t>
            </a:r>
            <a:endParaRPr dirty="0">
              <a:solidFill>
                <a:schemeClr val="bg1"/>
              </a:solidFill>
            </a:endParaRPr>
          </a:p>
          <a:p>
            <a:pPr lvl="1" indent="-457189">
              <a:buClr>
                <a:schemeClr val="bg1"/>
              </a:buClr>
              <a:buSzPts val="1800"/>
              <a:buFont typeface="Courier New" panose="02070309020205020404" pitchFamily="49" charset="0"/>
              <a:buChar char="o"/>
            </a:pPr>
            <a:r>
              <a:rPr lang="en" dirty="0">
                <a:solidFill>
                  <a:schemeClr val="bg1"/>
                </a:solidFill>
              </a:rPr>
              <a:t>Use sufficient color contrast between text and background.</a:t>
            </a:r>
            <a:endParaRPr dirty="0">
              <a:solidFill>
                <a:schemeClr val="bg1"/>
              </a:solidFill>
            </a:endParaRPr>
          </a:p>
          <a:p>
            <a:pPr lvl="1" indent="-457189">
              <a:buClr>
                <a:schemeClr val="bg1"/>
              </a:buClr>
              <a:buSzPts val="1800"/>
              <a:buFont typeface="Courier New" panose="02070309020205020404" pitchFamily="49" charset="0"/>
              <a:buChar char="o"/>
            </a:pPr>
            <a:r>
              <a:rPr lang="en" dirty="0">
                <a:solidFill>
                  <a:schemeClr val="bg1"/>
                </a:solidFill>
              </a:rPr>
              <a:t>Provide captions and transcripts for multimedia content.</a:t>
            </a:r>
            <a:endParaRPr dirty="0">
              <a:solidFill>
                <a:schemeClr val="bg1"/>
              </a:solidFill>
            </a:endParaRPr>
          </a:p>
          <a:p>
            <a:pPr marL="1219170" indent="0"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dirty="0">
              <a:solidFill>
                <a:schemeClr val="dk1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065659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4000" b="1" dirty="0">
                <a:solidFill>
                  <a:srgbClr val="FF0000"/>
                </a:solidFill>
              </a:rPr>
              <a:t>Operable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203" name="Google Shape;203;p3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052949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lr>
                <a:schemeClr val="bg1"/>
              </a:buClr>
            </a:pPr>
            <a:r>
              <a:rPr lang="en" dirty="0">
                <a:solidFill>
                  <a:schemeClr val="bg1"/>
                </a:solidFill>
              </a:rPr>
              <a:t>User interface components and navigation must be operable</a:t>
            </a:r>
            <a:endParaRPr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" dirty="0">
                <a:solidFill>
                  <a:schemeClr val="bg1"/>
                </a:solidFill>
              </a:rPr>
              <a:t>Examples:</a:t>
            </a:r>
            <a:endParaRPr dirty="0">
              <a:solidFill>
                <a:schemeClr val="bg1"/>
              </a:solidFill>
            </a:endParaRPr>
          </a:p>
          <a:p>
            <a:pPr lvl="1" indent="-457189">
              <a:buClr>
                <a:schemeClr val="bg1"/>
              </a:buClr>
              <a:buSzPts val="1800"/>
            </a:pPr>
            <a:r>
              <a:rPr lang="en" dirty="0">
                <a:solidFill>
                  <a:schemeClr val="bg1"/>
                </a:solidFill>
              </a:rPr>
              <a:t>Make sure all functionality is available from a keyboard.</a:t>
            </a:r>
            <a:endParaRPr dirty="0">
              <a:solidFill>
                <a:schemeClr val="bg1"/>
              </a:solidFill>
            </a:endParaRPr>
          </a:p>
          <a:p>
            <a:pPr lvl="1" indent="-457189">
              <a:buClr>
                <a:schemeClr val="bg1"/>
              </a:buClr>
              <a:buSzPts val="1800"/>
            </a:pPr>
            <a:r>
              <a:rPr lang="en" dirty="0">
                <a:solidFill>
                  <a:schemeClr val="bg1"/>
                </a:solidFill>
              </a:rPr>
              <a:t>Provide enough time for users to read and use content.</a:t>
            </a:r>
            <a:endParaRPr dirty="0">
              <a:solidFill>
                <a:schemeClr val="bg1"/>
              </a:solidFill>
            </a:endParaRPr>
          </a:p>
          <a:p>
            <a:pPr lvl="1" indent="-457189">
              <a:buClr>
                <a:schemeClr val="bg1"/>
              </a:buClr>
              <a:buSzPts val="1800"/>
            </a:pPr>
            <a:r>
              <a:rPr lang="en" dirty="0">
                <a:solidFill>
                  <a:schemeClr val="bg1"/>
                </a:solidFill>
              </a:rPr>
              <a:t>Avoid using flashing content or other features that could cause seizures.</a:t>
            </a:r>
            <a:endParaRPr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dirty="0">
              <a:solidFill>
                <a:schemeClr val="dk1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804804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4000" b="1" dirty="0">
                <a:solidFill>
                  <a:srgbClr val="FF0000"/>
                </a:solidFill>
              </a:rPr>
              <a:t>Understandable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209" name="Google Shape;209;p3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052949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lr>
                <a:schemeClr val="bg1"/>
              </a:buClr>
            </a:pPr>
            <a:r>
              <a:rPr lang="en" dirty="0">
                <a:solidFill>
                  <a:schemeClr val="bg1"/>
                </a:solidFill>
              </a:rPr>
              <a:t>Information and the operation of user interface must be understandable.</a:t>
            </a:r>
            <a:endParaRPr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" dirty="0">
                <a:solidFill>
                  <a:schemeClr val="bg1"/>
                </a:solidFill>
              </a:rPr>
              <a:t>Examples:</a:t>
            </a:r>
            <a:endParaRPr dirty="0">
              <a:solidFill>
                <a:schemeClr val="bg1"/>
              </a:solidFill>
            </a:endParaRPr>
          </a:p>
          <a:p>
            <a:pPr lvl="1" indent="-457189">
              <a:buClr>
                <a:schemeClr val="bg1"/>
              </a:buClr>
              <a:buSzPts val="1800"/>
            </a:pPr>
            <a:r>
              <a:rPr lang="en" dirty="0">
                <a:solidFill>
                  <a:schemeClr val="bg1"/>
                </a:solidFill>
              </a:rPr>
              <a:t>Use clear and concise language.</a:t>
            </a:r>
            <a:endParaRPr dirty="0">
              <a:solidFill>
                <a:schemeClr val="bg1"/>
              </a:solidFill>
            </a:endParaRPr>
          </a:p>
          <a:p>
            <a:pPr lvl="1" indent="-457189">
              <a:buClr>
                <a:schemeClr val="bg1"/>
              </a:buClr>
              <a:buSzPts val="1800"/>
            </a:pPr>
            <a:r>
              <a:rPr lang="en" dirty="0">
                <a:solidFill>
                  <a:schemeClr val="bg1"/>
                </a:solidFill>
              </a:rPr>
              <a:t>Avoid using jargon and technical terms.</a:t>
            </a:r>
            <a:endParaRPr dirty="0">
              <a:solidFill>
                <a:schemeClr val="bg1"/>
              </a:solidFill>
            </a:endParaRPr>
          </a:p>
          <a:p>
            <a:pPr lvl="1" indent="-457189">
              <a:buClr>
                <a:schemeClr val="bg1"/>
              </a:buClr>
              <a:buSzPts val="1800"/>
            </a:pPr>
            <a:r>
              <a:rPr lang="en" dirty="0">
                <a:solidFill>
                  <a:schemeClr val="bg1"/>
                </a:solidFill>
              </a:rPr>
              <a:t>Provide context and instructions for all functionality.</a:t>
            </a:r>
            <a:endParaRPr dirty="0">
              <a:solidFill>
                <a:schemeClr val="bg1"/>
              </a:solidFill>
            </a:endParaRPr>
          </a:p>
          <a:p>
            <a:pPr indent="0">
              <a:buNone/>
            </a:pPr>
            <a:endParaRPr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dirty="0">
              <a:solidFill>
                <a:schemeClr val="dk1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642355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4000" b="1" dirty="0">
                <a:solidFill>
                  <a:srgbClr val="FF0000"/>
                </a:solidFill>
              </a:rPr>
              <a:t>Robust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215" name="Google Shape;215;p3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052949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lr>
                <a:schemeClr val="bg1"/>
              </a:buClr>
            </a:pPr>
            <a:r>
              <a:rPr lang="en" dirty="0">
                <a:solidFill>
                  <a:schemeClr val="bg1"/>
                </a:solidFill>
              </a:rPr>
              <a:t>Content must be robust enough that it can be interpreted reliably by a wide variety of user agents, including assistive technologies.</a:t>
            </a:r>
            <a:endParaRPr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" dirty="0">
                <a:solidFill>
                  <a:schemeClr val="bg1"/>
                </a:solidFill>
              </a:rPr>
              <a:t>Examples:</a:t>
            </a:r>
            <a:endParaRPr dirty="0">
              <a:solidFill>
                <a:schemeClr val="bg1"/>
              </a:solidFill>
            </a:endParaRPr>
          </a:p>
          <a:p>
            <a:pPr lvl="1" indent="-457189">
              <a:buClr>
                <a:schemeClr val="bg1"/>
              </a:buClr>
              <a:buSzPts val="1800"/>
            </a:pPr>
            <a:r>
              <a:rPr lang="en" dirty="0">
                <a:solidFill>
                  <a:schemeClr val="bg1"/>
                </a:solidFill>
              </a:rPr>
              <a:t>Use valid HTML and CSS.</a:t>
            </a:r>
            <a:endParaRPr dirty="0">
              <a:solidFill>
                <a:schemeClr val="bg1"/>
              </a:solidFill>
            </a:endParaRPr>
          </a:p>
          <a:p>
            <a:pPr lvl="1" indent="-457189">
              <a:buClr>
                <a:schemeClr val="bg1"/>
              </a:buClr>
              <a:buSzPts val="1800"/>
            </a:pPr>
            <a:r>
              <a:rPr lang="en" dirty="0">
                <a:solidFill>
                  <a:schemeClr val="bg1"/>
                </a:solidFill>
              </a:rPr>
              <a:t>Avoid using proprietary technologies.</a:t>
            </a:r>
            <a:endParaRPr dirty="0">
              <a:solidFill>
                <a:schemeClr val="bg1"/>
              </a:solidFill>
            </a:endParaRPr>
          </a:p>
          <a:p>
            <a:pPr lvl="1" indent="-457189">
              <a:buClr>
                <a:schemeClr val="bg1"/>
              </a:buClr>
              <a:buSzPts val="1800"/>
            </a:pPr>
            <a:r>
              <a:rPr lang="en" dirty="0">
                <a:solidFill>
                  <a:schemeClr val="bg1"/>
                </a:solidFill>
              </a:rPr>
              <a:t>Provide alternative ways for users to interact with content if JavaScript is disabled.</a:t>
            </a:r>
            <a:endParaRPr dirty="0">
              <a:solidFill>
                <a:schemeClr val="bg1"/>
              </a:solidFill>
            </a:endParaRPr>
          </a:p>
          <a:p>
            <a:pPr indent="0">
              <a:buNone/>
            </a:pPr>
            <a:endParaRPr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dirty="0">
              <a:solidFill>
                <a:schemeClr val="dk1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034887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5333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What if we think about </a:t>
            </a:r>
            <a:r>
              <a:rPr lang="en" sz="5333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integrating accessibility</a:t>
            </a:r>
            <a:r>
              <a:rPr lang="en" sz="5333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into our daily routines rather than just adding it as an afterthought?</a:t>
            </a:r>
            <a:endParaRPr sz="5333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115000"/>
              </a:lnSpc>
            </a:pPr>
            <a:r>
              <a:rPr lang="en" sz="5333" b="1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Let’s see how to do it</a:t>
            </a:r>
            <a:endParaRPr sz="5333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4089023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8217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000" b="1" dirty="0">
                <a:solidFill>
                  <a:srgbClr val="FF0000"/>
                </a:solidFill>
              </a:rPr>
              <a:t>Awareness : Build a Mindset</a:t>
            </a:r>
            <a:endParaRPr sz="40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6" name="Google Shape;22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1100" y="2244833"/>
            <a:ext cx="5156200" cy="33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900" y="2154507"/>
            <a:ext cx="4525733" cy="348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673494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"/>
          <p:cNvSpPr txBox="1">
            <a:spLocks noGrp="1"/>
          </p:cNvSpPr>
          <p:nvPr>
            <p:ph type="title"/>
          </p:nvPr>
        </p:nvSpPr>
        <p:spPr>
          <a:xfrm>
            <a:off x="415600" y="410487"/>
            <a:ext cx="8217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000" b="1" dirty="0">
                <a:solidFill>
                  <a:srgbClr val="FF0000"/>
                </a:solidFill>
              </a:rPr>
              <a:t>Accessibility in Agile</a:t>
            </a:r>
            <a:endParaRPr sz="4000" b="1" dirty="0">
              <a:solidFill>
                <a:srgbClr val="FF0000"/>
              </a:solidFill>
              <a:sym typeface="Roboto"/>
            </a:endParaRPr>
          </a:p>
        </p:txBody>
      </p:sp>
      <p:pic>
        <p:nvPicPr>
          <p:cNvPr id="233" name="Google Shape;23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7153" y="1239864"/>
            <a:ext cx="5843152" cy="494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68093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92216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2400" b="1" dirty="0">
              <a:solidFill>
                <a:schemeClr val="dk1"/>
              </a:solidFill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00" y="419025"/>
            <a:ext cx="11360800" cy="91447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 algn="l">
              <a:buSzPts val="2800"/>
            </a:pPr>
            <a:r>
              <a:rPr lang="en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Request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Calibri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310937"/>
            <a:ext cx="11210343" cy="115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000000"/>
              </a:buClr>
              <a:buFont typeface="Arial"/>
            </a:pPr>
            <a:r>
              <a:rPr lang="en-US" sz="2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From the next screen choose 1 Path and follow the instructions for only 2 minutes</a:t>
            </a:r>
          </a:p>
          <a:p>
            <a:pPr algn="l">
              <a:buClr>
                <a:srgbClr val="000000"/>
              </a:buClr>
              <a:buFont typeface="Arial"/>
            </a:pPr>
            <a:endParaRPr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algn="l">
              <a:buClr>
                <a:srgbClr val="000000"/>
              </a:buClr>
              <a:buFont typeface="Arial"/>
            </a:pPr>
            <a:endParaRPr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4620" y="6234546"/>
            <a:ext cx="9670472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#PNSQC2023 #A11YTESTERS </a:t>
            </a:r>
            <a:r>
              <a:rPr lang="en-US" sz="2400" b="1" dirty="0"/>
              <a:t>BUIDING A CULTURE OF ACCESSIBILITY </a:t>
            </a:r>
          </a:p>
        </p:txBody>
      </p:sp>
      <p:pic>
        <p:nvPicPr>
          <p:cNvPr id="12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456436" y="6334952"/>
            <a:ext cx="38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00" y="2086583"/>
            <a:ext cx="4901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en-US" sz="2800" b="1" dirty="0">
                <a:solidFill>
                  <a:schemeClr val="bg1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You</a:t>
            </a:r>
            <a:r>
              <a:rPr lang="en-US" sz="2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have</a:t>
            </a:r>
            <a:r>
              <a:rPr lang="en-US" sz="2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a choice!</a:t>
            </a:r>
          </a:p>
          <a:p>
            <a:endParaRPr lang="en-US" sz="2800" b="1" dirty="0">
              <a:solidFill>
                <a:schemeClr val="bg1"/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154" y="5624739"/>
            <a:ext cx="1246909" cy="12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99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8217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4000" b="1" dirty="0">
                <a:solidFill>
                  <a:srgbClr val="FF0000"/>
                </a:solidFill>
              </a:rPr>
              <a:t>Daily Standup Meetings (Daily Scrum)</a:t>
            </a:r>
            <a:endParaRPr sz="4000" b="1" dirty="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42"/>
          <p:cNvSpPr txBox="1"/>
          <p:nvPr/>
        </p:nvSpPr>
        <p:spPr>
          <a:xfrm>
            <a:off x="572032" y="1551194"/>
            <a:ext cx="10373057" cy="573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Char char="●"/>
            </a:pPr>
            <a:r>
              <a:rPr lang="en-US" sz="2400" b="1" dirty="0">
                <a:solidFill>
                  <a:schemeClr val="bg1"/>
                </a:solidFill>
              </a:rPr>
              <a:t>Accessibility Updates</a:t>
            </a:r>
          </a:p>
          <a:p>
            <a:pPr marL="13716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Char char="○"/>
            </a:pPr>
            <a:r>
              <a:rPr lang="en-US" sz="2400" b="1" dirty="0">
                <a:solidFill>
                  <a:schemeClr val="bg1"/>
                </a:solidFill>
              </a:rPr>
              <a:t>Team members share accessibility-related progress</a:t>
            </a:r>
          </a:p>
          <a:p>
            <a:pPr marL="13716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Char char="○"/>
            </a:pPr>
            <a:r>
              <a:rPr lang="en-US" sz="2400" b="1" dirty="0">
                <a:solidFill>
                  <a:schemeClr val="bg1"/>
                </a:solidFill>
              </a:rPr>
              <a:t>Discuss resolving issues, assistive technology, and accessible design</a:t>
            </a:r>
          </a:p>
          <a:p>
            <a:pPr marL="457200" indent="-349250">
              <a:lnSpc>
                <a:spcPct val="115000"/>
              </a:lnSpc>
              <a:buClr>
                <a:schemeClr val="bg1"/>
              </a:buClr>
              <a:buSzPts val="1900"/>
              <a:buChar char="●"/>
            </a:pPr>
            <a:r>
              <a:rPr lang="en-US" sz="2400" b="1" dirty="0">
                <a:solidFill>
                  <a:schemeClr val="bg1"/>
                </a:solidFill>
              </a:rPr>
              <a:t>Accessibility Blockers</a:t>
            </a:r>
          </a:p>
          <a:p>
            <a:pPr marL="13716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Char char="○"/>
            </a:pPr>
            <a:r>
              <a:rPr lang="en-US" sz="2400" b="1" dirty="0">
                <a:solidFill>
                  <a:schemeClr val="bg1"/>
                </a:solidFill>
              </a:rPr>
              <a:t>Highlight accessibility obstacles encountered</a:t>
            </a:r>
          </a:p>
          <a:p>
            <a:pPr marL="13716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Char char="○"/>
            </a:pPr>
            <a:r>
              <a:rPr lang="en-US" sz="2400" b="1" dirty="0">
                <a:solidFill>
                  <a:schemeClr val="bg1"/>
                </a:solidFill>
              </a:rPr>
              <a:t>Promptly address these challenges</a:t>
            </a:r>
          </a:p>
          <a:p>
            <a: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Char char="●"/>
            </a:pPr>
            <a:r>
              <a:rPr lang="en-US" sz="2400" b="1" dirty="0">
                <a:solidFill>
                  <a:schemeClr val="bg1"/>
                </a:solidFill>
              </a:rPr>
              <a:t>Why it Matters</a:t>
            </a:r>
          </a:p>
          <a:p>
            <a:pPr marL="13716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Char char="○"/>
            </a:pPr>
            <a:r>
              <a:rPr lang="en-US" sz="2400" b="1" dirty="0">
                <a:solidFill>
                  <a:schemeClr val="bg1"/>
                </a:solidFill>
              </a:rPr>
              <a:t>Including accessibility in daily standups ensures that accessibility considerations are part of the daily conversations and not overlooked</a:t>
            </a:r>
          </a:p>
          <a:p>
            <a:pPr marL="609585">
              <a:lnSpc>
                <a:spcPct val="115000"/>
              </a:lnSpc>
            </a:pPr>
            <a:endParaRPr sz="2400" b="1" dirty="0">
              <a:solidFill>
                <a:schemeClr val="bg1"/>
              </a:solidFill>
            </a:endParaRPr>
          </a:p>
          <a:p>
            <a:pPr marL="609585">
              <a:lnSpc>
                <a:spcPct val="115000"/>
              </a:lnSpc>
            </a:pPr>
            <a:endParaRPr sz="2533" b="1" dirty="0">
              <a:solidFill>
                <a:schemeClr val="dk1"/>
              </a:solidFill>
            </a:endParaRPr>
          </a:p>
          <a:p>
            <a:endParaRPr sz="2400" b="1" dirty="0"/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00023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>
            <a:spLocks noGrp="1"/>
          </p:cNvSpPr>
          <p:nvPr>
            <p:ph type="title"/>
          </p:nvPr>
        </p:nvSpPr>
        <p:spPr>
          <a:xfrm>
            <a:off x="425125" y="230492"/>
            <a:ext cx="8217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4000" b="1" dirty="0">
                <a:solidFill>
                  <a:srgbClr val="FF0000"/>
                </a:solidFill>
              </a:rPr>
              <a:t>User Story Mapping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246" name="Google Shape;246;p43"/>
          <p:cNvSpPr txBox="1"/>
          <p:nvPr/>
        </p:nvSpPr>
        <p:spPr>
          <a:xfrm>
            <a:off x="761066" y="1137892"/>
            <a:ext cx="10383184" cy="6245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349250">
              <a:lnSpc>
                <a:spcPct val="115000"/>
              </a:lnSpc>
              <a:buClr>
                <a:schemeClr val="bg1"/>
              </a:buClr>
              <a:buSzPts val="1900"/>
              <a:buFont typeface="Roboto"/>
              <a:buChar char="●"/>
            </a:pPr>
            <a:r>
              <a:rPr lang="en-US" sz="2400" b="1" dirty="0">
                <a:solidFill>
                  <a:schemeClr val="bg1"/>
                </a:solidFill>
              </a:rPr>
              <a:t>Accessibility User Stories</a:t>
            </a:r>
          </a:p>
          <a:p>
            <a:pPr marL="1371600" indent="-349250">
              <a:lnSpc>
                <a:spcPct val="115000"/>
              </a:lnSpc>
              <a:buClr>
                <a:schemeClr val="bg1"/>
              </a:buClr>
              <a:buSzPts val="1900"/>
              <a:buFont typeface="Roboto"/>
              <a:buChar char="○"/>
            </a:pPr>
            <a:r>
              <a:rPr lang="en-US" sz="2400" b="1" dirty="0">
                <a:solidFill>
                  <a:schemeClr val="bg1"/>
                </a:solidFill>
              </a:rPr>
              <a:t>Include specific stories addressing accessibility requirements</a:t>
            </a:r>
          </a:p>
          <a:p>
            <a:pPr marL="1371600" indent="-349250">
              <a:lnSpc>
                <a:spcPct val="115000"/>
              </a:lnSpc>
              <a:buClr>
                <a:schemeClr val="bg1"/>
              </a:buClr>
              <a:buSzPts val="1900"/>
              <a:buChar char="○"/>
            </a:pPr>
            <a:r>
              <a:rPr lang="en-US" sz="2400" b="1" dirty="0">
                <a:solidFill>
                  <a:schemeClr val="bg1"/>
                </a:solidFill>
              </a:rPr>
              <a:t>These may involve Keyboard accessibility, semantic markup, accessibility testing</a:t>
            </a:r>
          </a:p>
          <a:p>
            <a:pPr marL="457200" lvl="0" indent="-349250">
              <a:lnSpc>
                <a:spcPct val="115000"/>
              </a:lnSpc>
              <a:buClr>
                <a:schemeClr val="bg1"/>
              </a:buClr>
              <a:buSzPts val="1900"/>
              <a:buChar char="●"/>
            </a:pPr>
            <a:r>
              <a:rPr lang="en-US" sz="2400" b="1" dirty="0">
                <a:solidFill>
                  <a:schemeClr val="bg1"/>
                </a:solidFill>
              </a:rPr>
              <a:t>Accessibility Prioritization</a:t>
            </a:r>
          </a:p>
          <a:p>
            <a:pPr marL="1371600" indent="-349250">
              <a:lnSpc>
                <a:spcPct val="115000"/>
              </a:lnSpc>
              <a:buClr>
                <a:schemeClr val="bg1"/>
              </a:buClr>
              <a:buSzPts val="1900"/>
              <a:buChar char="○"/>
            </a:pPr>
            <a:r>
              <a:rPr lang="en-US" sz="2400" b="1" dirty="0">
                <a:solidFill>
                  <a:schemeClr val="bg1"/>
                </a:solidFill>
              </a:rPr>
              <a:t>Prioritize stories with accessibility impact</a:t>
            </a:r>
          </a:p>
          <a:p>
            <a:pPr marL="1371600" indent="-349250">
              <a:lnSpc>
                <a:spcPct val="115000"/>
              </a:lnSpc>
              <a:buClr>
                <a:schemeClr val="bg1"/>
              </a:buClr>
              <a:buSzPts val="1900"/>
              <a:buChar char="○"/>
            </a:pPr>
            <a:r>
              <a:rPr lang="en-US" sz="2400" b="1" dirty="0">
                <a:solidFill>
                  <a:schemeClr val="bg1"/>
                </a:solidFill>
              </a:rPr>
              <a:t>Features enhancing accessibility or fix critical accessibility issues first</a:t>
            </a:r>
          </a:p>
          <a:p>
            <a:pPr marL="457200" lvl="0" indent="-349250">
              <a:lnSpc>
                <a:spcPct val="115000"/>
              </a:lnSpc>
              <a:buClr>
                <a:schemeClr val="bg1"/>
              </a:buClr>
              <a:buSzPts val="1900"/>
              <a:buChar char="●"/>
            </a:pPr>
            <a:r>
              <a:rPr lang="en-US" sz="2400" b="1" dirty="0">
                <a:solidFill>
                  <a:schemeClr val="bg1"/>
                </a:solidFill>
              </a:rPr>
              <a:t>Why it Matters</a:t>
            </a:r>
          </a:p>
          <a:p>
            <a:pPr marL="1371600" indent="-349250">
              <a:lnSpc>
                <a:spcPct val="115000"/>
              </a:lnSpc>
              <a:buClr>
                <a:schemeClr val="bg1"/>
              </a:buClr>
              <a:buSzPts val="1900"/>
              <a:buChar char="●"/>
            </a:pPr>
            <a:r>
              <a:rPr lang="en-US" sz="2400" b="1" dirty="0">
                <a:solidFill>
                  <a:schemeClr val="bg1"/>
                </a:solidFill>
              </a:rPr>
              <a:t>Why it Matters</a:t>
            </a:r>
          </a:p>
          <a:p>
            <a:pPr marL="1371600" indent="-349250">
              <a:lnSpc>
                <a:spcPct val="115000"/>
              </a:lnSpc>
              <a:buClr>
                <a:schemeClr val="bg1"/>
              </a:buClr>
              <a:buSzPts val="1900"/>
              <a:buChar char="○"/>
            </a:pPr>
            <a:r>
              <a:rPr lang="en-US" sz="2400" b="1" dirty="0">
                <a:solidFill>
                  <a:schemeClr val="bg1"/>
                </a:solidFill>
              </a:rPr>
              <a:t>By doing so, you ensure that accessibility requirements are not sidelined and aligned with the overall product roadmap</a:t>
            </a:r>
          </a:p>
          <a:p>
            <a:pPr marL="1219170">
              <a:lnSpc>
                <a:spcPct val="115000"/>
              </a:lnSpc>
              <a:spcBef>
                <a:spcPts val="2000"/>
              </a:spcBef>
            </a:pPr>
            <a:endParaRPr sz="2400" b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spcBef>
                <a:spcPts val="2000"/>
              </a:spcBef>
            </a:pPr>
            <a:endParaRPr sz="2533" b="1" dirty="0">
              <a:solidFill>
                <a:schemeClr val="dk1"/>
              </a:solidFill>
            </a:endParaRPr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707989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4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8217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000" b="1" dirty="0">
                <a:solidFill>
                  <a:srgbClr val="FF0000"/>
                </a:solidFill>
              </a:rPr>
              <a:t>Sprint Review and Retrospective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252" name="Google Shape;252;p44"/>
          <p:cNvSpPr txBox="1"/>
          <p:nvPr/>
        </p:nvSpPr>
        <p:spPr>
          <a:xfrm>
            <a:off x="572032" y="1042642"/>
            <a:ext cx="10345347" cy="6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Roboto"/>
              <a:buChar char="●"/>
            </a:pPr>
            <a:r>
              <a:rPr lang="en-US" sz="2400" b="1" dirty="0">
                <a:solidFill>
                  <a:schemeClr val="bg1"/>
                </a:solidFill>
              </a:rPr>
              <a:t>Accessibility Demonstrations</a:t>
            </a:r>
          </a:p>
          <a:p>
            <a:pPr marL="13716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Char char="○"/>
            </a:pPr>
            <a:r>
              <a:rPr lang="en-US" sz="2400" b="1" dirty="0">
                <a:solidFill>
                  <a:schemeClr val="bg1"/>
                </a:solidFill>
              </a:rPr>
              <a:t>Showcase sprint’s accessibility improvements</a:t>
            </a:r>
          </a:p>
          <a:p>
            <a:pPr marL="13716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Char char="○"/>
            </a:pPr>
            <a:r>
              <a:rPr lang="en-US" sz="2400" b="1" dirty="0">
                <a:solidFill>
                  <a:schemeClr val="bg1"/>
                </a:solidFill>
              </a:rPr>
              <a:t>Highlight benefits for users with disabilities</a:t>
            </a:r>
          </a:p>
          <a:p>
            <a:pPr marL="457200" lvl="0" indent="-349250">
              <a:lnSpc>
                <a:spcPct val="115000"/>
              </a:lnSpc>
              <a:buClr>
                <a:schemeClr val="bg1"/>
              </a:buClr>
              <a:buSzPts val="1900"/>
              <a:buFont typeface="Roboto"/>
              <a:buChar char="●"/>
            </a:pPr>
            <a:r>
              <a:rPr lang="en-US" sz="2400" b="1" dirty="0">
                <a:solidFill>
                  <a:schemeClr val="bg1"/>
                </a:solidFill>
              </a:rPr>
              <a:t>Accessibility Feedback</a:t>
            </a:r>
          </a:p>
          <a:p>
            <a:pPr marL="13716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Char char="○"/>
            </a:pPr>
            <a:r>
              <a:rPr lang="en-US" sz="2400" b="1" dirty="0">
                <a:solidFill>
                  <a:schemeClr val="bg1"/>
                </a:solidFill>
              </a:rPr>
              <a:t>Solicit stakeholder feedback on accessibility features</a:t>
            </a:r>
          </a:p>
          <a:p>
            <a:pPr marL="13716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Char char="○"/>
            </a:pPr>
            <a:r>
              <a:rPr lang="en-US" sz="2400" b="1" dirty="0">
                <a:solidFill>
                  <a:schemeClr val="bg1"/>
                </a:solidFill>
              </a:rPr>
              <a:t>Use feedback for continuous improvement</a:t>
            </a:r>
          </a:p>
          <a:p>
            <a:pPr marL="457200" lvl="0" indent="-349250">
              <a:lnSpc>
                <a:spcPct val="115000"/>
              </a:lnSpc>
              <a:buClr>
                <a:schemeClr val="bg1"/>
              </a:buClr>
              <a:buSzPts val="1900"/>
              <a:buFont typeface="Roboto"/>
              <a:buChar char="●"/>
            </a:pPr>
            <a:r>
              <a:rPr lang="en-US" sz="2400" b="1" dirty="0">
                <a:solidFill>
                  <a:schemeClr val="bg1"/>
                </a:solidFill>
              </a:rPr>
              <a:t>Accessibility Improvements</a:t>
            </a:r>
          </a:p>
          <a:p>
            <a:pPr marL="13716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Char char="○"/>
            </a:pPr>
            <a:r>
              <a:rPr lang="en-US" sz="2400" b="1" dirty="0">
                <a:solidFill>
                  <a:schemeClr val="bg1"/>
                </a:solidFill>
              </a:rPr>
              <a:t>Include action items in the Sprint Retrospective</a:t>
            </a:r>
          </a:p>
          <a:p>
            <a:pPr marL="13716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Char char="○"/>
            </a:pPr>
            <a:r>
              <a:rPr lang="en-US" sz="2400" b="1" dirty="0">
                <a:solidFill>
                  <a:schemeClr val="bg1"/>
                </a:solidFill>
              </a:rPr>
              <a:t>Enhance accessibility testing practices and provide training</a:t>
            </a:r>
          </a:p>
          <a:p>
            <a:pPr marL="457200" lvl="0" indent="-349250">
              <a:lnSpc>
                <a:spcPct val="115000"/>
              </a:lnSpc>
              <a:buClr>
                <a:schemeClr val="bg1"/>
              </a:buClr>
              <a:buSzPts val="1900"/>
              <a:buFont typeface="Roboto"/>
              <a:buChar char="●"/>
            </a:pPr>
            <a:r>
              <a:rPr lang="en-US" sz="2400" b="1" dirty="0">
                <a:solidFill>
                  <a:schemeClr val="bg1"/>
                </a:solidFill>
              </a:rPr>
              <a:t>Why it Matters</a:t>
            </a:r>
          </a:p>
          <a:p>
            <a:pPr marL="13716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Char char="○"/>
            </a:pPr>
            <a:r>
              <a:rPr lang="en-US" sz="2400" b="1" dirty="0">
                <a:solidFill>
                  <a:schemeClr val="bg1"/>
                </a:solidFill>
              </a:rPr>
              <a:t>This ensures that accessibility work is visible, actionable, and continuously improved</a:t>
            </a:r>
          </a:p>
          <a:p>
            <a:pPr marL="609585">
              <a:lnSpc>
                <a:spcPct val="115000"/>
              </a:lnSpc>
            </a:pPr>
            <a:endParaRPr sz="2400" b="1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2400" b="1" dirty="0"/>
          </a:p>
          <a:p>
            <a:endParaRPr sz="2533" b="1" dirty="0"/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117496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>
            <a:spLocks noGrp="1"/>
          </p:cNvSpPr>
          <p:nvPr>
            <p:ph type="title"/>
          </p:nvPr>
        </p:nvSpPr>
        <p:spPr>
          <a:xfrm>
            <a:off x="415600" y="267600"/>
            <a:ext cx="10622400" cy="108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000" b="1" dirty="0">
                <a:solidFill>
                  <a:srgbClr val="FF0000"/>
                </a:solidFill>
              </a:rPr>
              <a:t>Prioritizing Accessibility Tasks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258" name="Google Shape;258;p45"/>
          <p:cNvSpPr txBox="1"/>
          <p:nvPr/>
        </p:nvSpPr>
        <p:spPr>
          <a:xfrm>
            <a:off x="572033" y="1288434"/>
            <a:ext cx="10770800" cy="523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349250">
              <a:lnSpc>
                <a:spcPct val="115000"/>
              </a:lnSpc>
              <a:buClr>
                <a:schemeClr val="bg1"/>
              </a:buClr>
              <a:buSzPts val="1900"/>
              <a:buFont typeface="Roboto"/>
              <a:buChar char="●"/>
            </a:pPr>
            <a:r>
              <a:rPr lang="en-US" sz="2400" b="1" dirty="0">
                <a:solidFill>
                  <a:schemeClr val="bg1"/>
                </a:solidFill>
              </a:rPr>
              <a:t>Accessibility Work Items</a:t>
            </a:r>
          </a:p>
          <a:p>
            <a:pPr marL="1371600" lvl="1" indent="-349250">
              <a:lnSpc>
                <a:spcPct val="115000"/>
              </a:lnSpc>
              <a:buClr>
                <a:schemeClr val="bg1"/>
              </a:buClr>
              <a:buSzPts val="1900"/>
              <a:buChar char="○"/>
            </a:pPr>
            <a:r>
              <a:rPr lang="en-US" sz="2400" b="1" dirty="0">
                <a:solidFill>
                  <a:schemeClr val="bg1"/>
                </a:solidFill>
              </a:rPr>
              <a:t>Create </a:t>
            </a:r>
            <a:r>
              <a:rPr lang="en-US" sz="2400" b="1" dirty="0" err="1">
                <a:solidFill>
                  <a:schemeClr val="bg1"/>
                </a:solidFill>
              </a:rPr>
              <a:t>swimlanes</a:t>
            </a:r>
            <a:r>
              <a:rPr lang="en-US" sz="2400" b="1" dirty="0">
                <a:solidFill>
                  <a:schemeClr val="bg1"/>
                </a:solidFill>
              </a:rPr>
              <a:t> or columns for accessibility tasks</a:t>
            </a:r>
          </a:p>
          <a:p>
            <a:pPr marL="1371600" lvl="1" indent="-349250">
              <a:lnSpc>
                <a:spcPct val="115000"/>
              </a:lnSpc>
              <a:buClr>
                <a:schemeClr val="bg1"/>
              </a:buClr>
              <a:buSzPts val="1900"/>
              <a:buChar char="○"/>
            </a:pPr>
            <a:r>
              <a:rPr lang="en-US" sz="2400" b="1" dirty="0">
                <a:solidFill>
                  <a:schemeClr val="bg1"/>
                </a:solidFill>
              </a:rPr>
              <a:t>Keep accessibility work visible and organized</a:t>
            </a:r>
          </a:p>
          <a:p>
            <a:pPr marL="45720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Roboto"/>
              <a:buChar char="●"/>
            </a:pPr>
            <a:r>
              <a:rPr lang="en-US" sz="2400" b="1" dirty="0">
                <a:solidFill>
                  <a:schemeClr val="bg1"/>
                </a:solidFill>
              </a:rPr>
              <a:t>Accessibility WIP Limits</a:t>
            </a:r>
          </a:p>
          <a:p>
            <a:pPr marL="1371600" lvl="2" indent="-342900">
              <a:lnSpc>
                <a:spcPct val="115000"/>
              </a:lnSpc>
              <a:buClr>
                <a:schemeClr val="bg1"/>
              </a:buClr>
              <a:buSzPts val="1800"/>
              <a:buChar char="○"/>
            </a:pPr>
            <a:r>
              <a:rPr lang="en-US" sz="2400" b="1" dirty="0">
                <a:solidFill>
                  <a:schemeClr val="bg1"/>
                </a:solidFill>
              </a:rPr>
              <a:t>Set Work-In-Progress(WIP) limits for accessibility tasks, ensuring that the team focuses on accessibility work in a balanced way</a:t>
            </a:r>
          </a:p>
          <a:p>
            <a:pPr marL="45720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Roboto"/>
              <a:buChar char="●"/>
            </a:pPr>
            <a:r>
              <a:rPr lang="en-US" sz="2400" b="1" dirty="0">
                <a:solidFill>
                  <a:schemeClr val="bg1"/>
                </a:solidFill>
              </a:rPr>
              <a:t>Why it Matters</a:t>
            </a:r>
          </a:p>
          <a:p>
            <a:pPr marL="1371600" lvl="2" indent="-342900">
              <a:lnSpc>
                <a:spcPct val="115000"/>
              </a:lnSpc>
              <a:buClr>
                <a:schemeClr val="bg1"/>
              </a:buClr>
              <a:buSzPts val="1800"/>
              <a:buChar char="○"/>
            </a:pPr>
            <a:r>
              <a:rPr lang="en-US" sz="2400" b="1" dirty="0">
                <a:solidFill>
                  <a:schemeClr val="bg1"/>
                </a:solidFill>
              </a:rPr>
              <a:t>This way transparency can be maintained in workflow and accessibility improvements is prioritized as an integral part of the workflow 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609585">
              <a:lnSpc>
                <a:spcPct val="115000"/>
              </a:lnSpc>
            </a:pPr>
            <a:endParaRPr sz="2400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</a:pPr>
            <a:endParaRPr sz="2400" b="1" dirty="0">
              <a:solidFill>
                <a:schemeClr val="dk1"/>
              </a:solidFill>
            </a:endParaRPr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142197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>
            <a:spLocks noGrp="1"/>
          </p:cNvSpPr>
          <p:nvPr>
            <p:ph type="title"/>
          </p:nvPr>
        </p:nvSpPr>
        <p:spPr>
          <a:xfrm>
            <a:off x="415600" y="267600"/>
            <a:ext cx="10622400" cy="108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000" b="1" dirty="0">
                <a:solidFill>
                  <a:srgbClr val="FF0000"/>
                </a:solidFill>
              </a:rPr>
              <a:t>Definition of Done</a:t>
            </a:r>
            <a:endParaRPr sz="4000" b="1" dirty="0">
              <a:solidFill>
                <a:srgbClr val="FF0000"/>
              </a:solidFill>
            </a:endParaRPr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#PNSQC2023 #A11YTESTERS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BUIDING A CULTURE OF ACCESSIBILITY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</a:t>
            </a:r>
          </a:p>
        </p:txBody>
      </p:sp>
      <p:sp>
        <p:nvSpPr>
          <p:cNvPr id="8" name="Google Shape;263;p46">
            <a:extLst>
              <a:ext uri="{FF2B5EF4-FFF2-40B4-BE49-F238E27FC236}">
                <a16:creationId xmlns:a16="http://schemas.microsoft.com/office/drawing/2014/main" id="{717AFA1D-A778-EDA2-A22A-8ABBFC725CE2}"/>
              </a:ext>
            </a:extLst>
          </p:cNvPr>
          <p:cNvSpPr txBox="1"/>
          <p:nvPr/>
        </p:nvSpPr>
        <p:spPr>
          <a:xfrm>
            <a:off x="415599" y="1103473"/>
            <a:ext cx="10529491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Roboto"/>
              <a:buChar char="●"/>
            </a:pPr>
            <a:r>
              <a:rPr lang="en" sz="2400" b="1" dirty="0">
                <a:solidFill>
                  <a:schemeClr val="bg1"/>
                </a:solidFill>
              </a:rPr>
              <a:t>Defining "Done"</a:t>
            </a:r>
            <a:endParaRPr sz="2400" b="1" dirty="0">
              <a:solidFill>
                <a:schemeClr val="bg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Roboto"/>
              <a:buChar char="●"/>
            </a:pPr>
            <a:r>
              <a:rPr lang="en" sz="2400" b="1" dirty="0">
                <a:solidFill>
                  <a:schemeClr val="bg1"/>
                </a:solidFill>
              </a:rPr>
              <a:t>Clearly define what constitutes a "done" task or feature.</a:t>
            </a:r>
            <a:endParaRPr sz="2400" b="1" dirty="0">
              <a:solidFill>
                <a:schemeClr val="bg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800"/>
              <a:buFont typeface="Roboto"/>
              <a:buChar char="●"/>
            </a:pPr>
            <a:r>
              <a:rPr lang="en" sz="2400" b="1" dirty="0">
                <a:solidFill>
                  <a:schemeClr val="bg1"/>
                </a:solidFill>
              </a:rPr>
              <a:t>Include accessibility criteria, e.g., WCAG compliance.</a:t>
            </a:r>
            <a:endParaRPr sz="2400" b="1" dirty="0">
              <a:solidFill>
                <a:schemeClr val="bg1"/>
              </a:solidFill>
            </a:endParaRPr>
          </a:p>
          <a:p>
            <a:pPr marL="457200" lvl="0" indent="-349250">
              <a:lnSpc>
                <a:spcPct val="115000"/>
              </a:lnSpc>
              <a:buClr>
                <a:schemeClr val="bg1"/>
              </a:buClr>
              <a:buSzPts val="1900"/>
              <a:buFont typeface="Roboto"/>
              <a:buChar char="●"/>
            </a:pPr>
            <a:r>
              <a:rPr lang="en" sz="2400" b="1" dirty="0">
                <a:solidFill>
                  <a:schemeClr val="bg1"/>
                </a:solidFill>
              </a:rPr>
              <a:t>Why it Matters</a:t>
            </a:r>
            <a:endParaRPr sz="2400" b="1" dirty="0">
              <a:solidFill>
                <a:schemeClr val="bg1"/>
              </a:solidFill>
            </a:endParaRPr>
          </a:p>
          <a:p>
            <a:pPr marL="914400" lvl="1" indent="-342900">
              <a:lnSpc>
                <a:spcPct val="115000"/>
              </a:lnSpc>
              <a:buClr>
                <a:srgbClr val="374151"/>
              </a:buClr>
              <a:buSzPts val="1800"/>
              <a:buFont typeface="Roboto"/>
              <a:buChar char="●"/>
            </a:pPr>
            <a:r>
              <a:rPr lang="en" sz="2400" b="1" dirty="0">
                <a:solidFill>
                  <a:schemeClr val="bg1"/>
                </a:solidFill>
              </a:rPr>
              <a:t>Ensures all work meets accessibility standards.</a:t>
            </a:r>
            <a:endParaRPr sz="2400" b="1" dirty="0">
              <a:solidFill>
                <a:schemeClr val="bg1"/>
              </a:solidFill>
            </a:endParaRPr>
          </a:p>
          <a:p>
            <a:pPr marL="914400" lvl="1" indent="-342900">
              <a:lnSpc>
                <a:spcPct val="115000"/>
              </a:lnSpc>
              <a:buClr>
                <a:srgbClr val="374151"/>
              </a:buClr>
              <a:buSzPts val="1800"/>
              <a:buFont typeface="Roboto"/>
              <a:buChar char="●"/>
            </a:pPr>
            <a:r>
              <a:rPr lang="en" sz="2400" b="1" dirty="0">
                <a:solidFill>
                  <a:schemeClr val="bg1"/>
                </a:solidFill>
              </a:rPr>
              <a:t>Guarantees inclusivity in the final product.</a:t>
            </a:r>
            <a:endParaRPr sz="2400" b="1" dirty="0">
              <a:solidFill>
                <a:schemeClr val="bg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00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"/>
          <p:cNvSpPr txBox="1"/>
          <p:nvPr/>
        </p:nvSpPr>
        <p:spPr>
          <a:xfrm>
            <a:off x="831583" y="660825"/>
            <a:ext cx="8535200" cy="402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5333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Focus</a:t>
            </a:r>
            <a:r>
              <a:rPr lang="en" sz="5333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on evaluating and fixing things based on their </a:t>
            </a:r>
            <a:r>
              <a:rPr lang="en" sz="5333" dirty="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actual impact </a:t>
            </a:r>
            <a:r>
              <a:rPr lang="en" sz="5333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in the real world.</a:t>
            </a:r>
            <a:endParaRPr sz="5333" b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3758458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8217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4000" b="1" dirty="0">
                <a:solidFill>
                  <a:srgbClr val="FF0000"/>
                </a:solidFill>
              </a:rPr>
              <a:t>Integrating Accessibility into Processes</a:t>
            </a:r>
            <a:endParaRPr sz="4000" b="1" dirty="0">
              <a:solidFill>
                <a:srgbClr val="FF0000"/>
              </a:solidFill>
            </a:endParaRPr>
          </a:p>
        </p:txBody>
      </p:sp>
      <p:sp>
        <p:nvSpPr>
          <p:cNvPr id="269" name="Google Shape;269;p47"/>
          <p:cNvSpPr txBox="1"/>
          <p:nvPr/>
        </p:nvSpPr>
        <p:spPr>
          <a:xfrm>
            <a:off x="572032" y="1534101"/>
            <a:ext cx="10373057" cy="371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indent="-342900">
              <a:lnSpc>
                <a:spcPct val="115000"/>
              </a:lnSpc>
              <a:buClr>
                <a:schemeClr val="bg1"/>
              </a:buClr>
              <a:buSzPts val="1800"/>
              <a:buFont typeface="Roboto"/>
              <a:buChar char="●"/>
            </a:pPr>
            <a:r>
              <a:rPr lang="en" sz="2800" dirty="0">
                <a:solidFill>
                  <a:schemeClr val="bg1"/>
                </a:solidFill>
              </a:rPr>
              <a:t>Start with accessibility in mind</a:t>
            </a:r>
            <a:endParaRPr sz="2800" dirty="0">
              <a:solidFill>
                <a:schemeClr val="bg1"/>
              </a:solidFill>
            </a:endParaRPr>
          </a:p>
          <a:p>
            <a:pPr marL="457200" indent="-342900">
              <a:lnSpc>
                <a:spcPct val="115000"/>
              </a:lnSpc>
              <a:buClr>
                <a:schemeClr val="bg1"/>
              </a:buClr>
              <a:buSzPts val="1800"/>
              <a:buFont typeface="Roboto"/>
              <a:buChar char="●"/>
            </a:pPr>
            <a:r>
              <a:rPr lang="en" sz="2800" dirty="0">
                <a:solidFill>
                  <a:schemeClr val="bg1"/>
                </a:solidFill>
              </a:rPr>
              <a:t>Use accessible tools and technologies</a:t>
            </a:r>
            <a:endParaRPr sz="2800" dirty="0">
              <a:solidFill>
                <a:schemeClr val="bg1"/>
              </a:solidFill>
            </a:endParaRPr>
          </a:p>
          <a:p>
            <a:pPr marL="457200" indent="-342900">
              <a:lnSpc>
                <a:spcPct val="115000"/>
              </a:lnSpc>
              <a:buClr>
                <a:schemeClr val="bg1"/>
              </a:buClr>
              <a:buSzPts val="1800"/>
              <a:buFont typeface="Roboto"/>
              <a:buChar char="●"/>
            </a:pPr>
            <a:r>
              <a:rPr lang="en" sz="2800" dirty="0">
                <a:solidFill>
                  <a:schemeClr val="bg1"/>
                </a:solidFill>
              </a:rPr>
              <a:t>Get feedback from people with disabilities</a:t>
            </a:r>
            <a:endParaRPr sz="2800" dirty="0">
              <a:solidFill>
                <a:schemeClr val="bg1"/>
              </a:solidFill>
            </a:endParaRPr>
          </a:p>
          <a:p>
            <a:pPr marL="457200" indent="-342900">
              <a:lnSpc>
                <a:spcPct val="115000"/>
              </a:lnSpc>
              <a:buClr>
                <a:schemeClr val="bg1"/>
              </a:buClr>
              <a:buSzPts val="1800"/>
              <a:buFont typeface="Roboto"/>
              <a:buChar char="●"/>
            </a:pPr>
            <a:r>
              <a:rPr lang="en" sz="2800" dirty="0">
                <a:solidFill>
                  <a:schemeClr val="bg1"/>
                </a:solidFill>
              </a:rPr>
              <a:t>Continuously improve</a:t>
            </a:r>
            <a:endParaRPr sz="2800" dirty="0">
              <a:solidFill>
                <a:schemeClr val="bg1"/>
              </a:solidFill>
            </a:endParaRPr>
          </a:p>
          <a:p>
            <a:pPr marL="457200" indent="-342900">
              <a:lnSpc>
                <a:spcPct val="115000"/>
              </a:lnSpc>
              <a:buClr>
                <a:schemeClr val="bg1"/>
              </a:buClr>
              <a:buSzPts val="1800"/>
              <a:buFont typeface="Roboto"/>
              <a:buChar char="●"/>
            </a:pPr>
            <a:r>
              <a:rPr lang="en" sz="2800" dirty="0">
                <a:solidFill>
                  <a:schemeClr val="bg1"/>
                </a:solidFill>
              </a:rPr>
              <a:t>Make accessibility a priority</a:t>
            </a:r>
            <a:endParaRPr sz="2800" dirty="0">
              <a:solidFill>
                <a:schemeClr val="bg1"/>
              </a:solidFill>
            </a:endParaRPr>
          </a:p>
          <a:p>
            <a:pPr marL="457200" indent="-342900">
              <a:lnSpc>
                <a:spcPct val="115000"/>
              </a:lnSpc>
              <a:buClr>
                <a:schemeClr val="bg1"/>
              </a:buClr>
              <a:buSzPts val="1800"/>
              <a:buFont typeface="Roboto"/>
              <a:buChar char="●"/>
            </a:pPr>
            <a:r>
              <a:rPr lang="en" sz="2800" dirty="0">
                <a:solidFill>
                  <a:schemeClr val="bg1"/>
                </a:solidFill>
              </a:rPr>
              <a:t>Provide training</a:t>
            </a:r>
            <a:endParaRPr sz="2800" dirty="0">
              <a:solidFill>
                <a:schemeClr val="bg1"/>
              </a:solidFill>
            </a:endParaRPr>
          </a:p>
          <a:p>
            <a:pPr marL="457200" indent="-342900">
              <a:lnSpc>
                <a:spcPct val="115000"/>
              </a:lnSpc>
              <a:buClr>
                <a:schemeClr val="bg1"/>
              </a:buClr>
              <a:buSzPts val="1800"/>
              <a:buFont typeface="Roboto"/>
              <a:buChar char="●"/>
            </a:pPr>
            <a:r>
              <a:rPr lang="en" sz="2800" dirty="0">
                <a:solidFill>
                  <a:schemeClr val="bg1"/>
                </a:solidFill>
              </a:rPr>
              <a:t>Advocate for accessibility</a:t>
            </a:r>
            <a:endParaRPr sz="2800" dirty="0">
              <a:solidFill>
                <a:schemeClr val="bg1"/>
              </a:solidFill>
            </a:endParaRPr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962494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8217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>
              <a:lnSpc>
                <a:spcPct val="115000"/>
              </a:lnSpc>
            </a:pPr>
            <a:r>
              <a:rPr lang="en-US" sz="4000" b="1" dirty="0">
                <a:solidFill>
                  <a:srgbClr val="FF0000"/>
                </a:solidFill>
                <a:sym typeface="Roboto"/>
              </a:rPr>
              <a:t>Start with Accessibility in Mind</a:t>
            </a:r>
          </a:p>
        </p:txBody>
      </p:sp>
      <p:sp>
        <p:nvSpPr>
          <p:cNvPr id="269" name="Google Shape;269;p47"/>
          <p:cNvSpPr txBox="1"/>
          <p:nvPr/>
        </p:nvSpPr>
        <p:spPr>
          <a:xfrm>
            <a:off x="572032" y="1534101"/>
            <a:ext cx="9284889" cy="222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Begin every project with accessibility as a core principle.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Engage with accessibility experts during project planning.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Ensure accessibility requirements are clear from the outset.</a:t>
            </a:r>
          </a:p>
          <a:p>
            <a:pPr marL="609585" marR="0" lvl="0" indent="-457189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Tx/>
              <a:buChar char="●"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#PNSQC2023 #A11YTESTERS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BUIDING A CULTURE OF ACCESSIBILITY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92988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8217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>
              <a:lnSpc>
                <a:spcPct val="115000"/>
              </a:lnSpc>
            </a:pPr>
            <a:r>
              <a:rPr lang="en-US" sz="4000" b="1" dirty="0">
                <a:solidFill>
                  <a:srgbClr val="FF0000"/>
                </a:solidFill>
                <a:sym typeface="Roboto"/>
              </a:rPr>
              <a:t>Use Accessible Tools and Technologies</a:t>
            </a:r>
          </a:p>
        </p:txBody>
      </p:sp>
      <p:sp>
        <p:nvSpPr>
          <p:cNvPr id="269" name="Google Shape;269;p47"/>
          <p:cNvSpPr txBox="1"/>
          <p:nvPr/>
        </p:nvSpPr>
        <p:spPr>
          <a:xfrm>
            <a:off x="572032" y="1534101"/>
            <a:ext cx="10271677" cy="222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Select software and development tools that support accessibility.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Use accessible design frameworks and guidelines.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Ensure compatibility with assistive technologies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Train your team in accessible design and development practices.</a:t>
            </a:r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#PNSQC2023 #A11YTESTERS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BUIDING A CULTURE OF ACCESSIBILITY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806426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916655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>
              <a:lnSpc>
                <a:spcPct val="115000"/>
              </a:lnSpc>
            </a:pPr>
            <a:r>
              <a:rPr lang="en-US" sz="4000" b="1" dirty="0">
                <a:solidFill>
                  <a:srgbClr val="FF0000"/>
                </a:solidFill>
                <a:sym typeface="Roboto"/>
              </a:rPr>
              <a:t>Get Feedback from People with Disabilities</a:t>
            </a:r>
          </a:p>
        </p:txBody>
      </p:sp>
      <p:sp>
        <p:nvSpPr>
          <p:cNvPr id="269" name="Google Shape;269;p47"/>
          <p:cNvSpPr txBox="1"/>
          <p:nvPr/>
        </p:nvSpPr>
        <p:spPr>
          <a:xfrm>
            <a:off x="572033" y="1676976"/>
            <a:ext cx="10373058" cy="272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Seek feedback from people with disabilities at every stage.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Understand their unique needs and challenges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Conduct regular accessibility audits and evaluations.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Implement feedback and continuously improve your products/services.</a:t>
            </a:r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#PNSQC2023 #A11YTESTERS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BUIDING A CULTURE OF ACCESSIBILITY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47830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73251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2400" b="1" dirty="0">
              <a:solidFill>
                <a:schemeClr val="dk1"/>
              </a:solidFill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599" y="-54454"/>
            <a:ext cx="5371247" cy="48986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sz="25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Calibri"/>
              </a:rPr>
              <a:t>Path 1</a:t>
            </a:r>
            <a:endParaRPr sz="2500" b="1" dirty="0">
              <a:solidFill>
                <a:srgbClr val="FF0000"/>
              </a:solidFill>
              <a:latin typeface="Arial"/>
              <a:ea typeface="Arial"/>
              <a:cs typeface="Arial"/>
              <a:sym typeface="Calibri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310937"/>
            <a:ext cx="11210343" cy="11565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</a:pPr>
            <a:endParaRPr sz="25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4620" y="6234546"/>
            <a:ext cx="9698182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#PNSQC2023 #A11YTESTERS </a:t>
            </a:r>
            <a:r>
              <a:rPr lang="en-US" sz="2400" b="1" dirty="0"/>
              <a:t>BUIDING A CULTURE OF ACCESSIBILITY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154" y="5624739"/>
            <a:ext cx="1246909" cy="1246909"/>
          </a:xfrm>
          <a:prstGeom prst="rect">
            <a:avLst/>
          </a:prstGeom>
        </p:spPr>
      </p:pic>
      <p:pic>
        <p:nvPicPr>
          <p:cNvPr id="12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456436" y="6334952"/>
            <a:ext cx="38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pic>
        <p:nvPicPr>
          <p:cNvPr id="10" name="Google Shape;7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797" y="435407"/>
            <a:ext cx="5371248" cy="435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86847" y="435407"/>
            <a:ext cx="5839097" cy="43589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457010" y="-54454"/>
            <a:ext cx="49524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25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Calibri"/>
              </a:rPr>
              <a:t>Path 2</a:t>
            </a:r>
            <a:endParaRPr lang="en-US" sz="2500" b="1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77" y="4963886"/>
            <a:ext cx="5251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Your Eyes and  Just Listen 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09856" y="5090952"/>
            <a:ext cx="564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Mute the speakers and just watch how the slides go </a:t>
            </a:r>
          </a:p>
        </p:txBody>
      </p:sp>
    </p:spTree>
    <p:extLst>
      <p:ext uri="{BB962C8B-B14F-4D97-AF65-F5344CB8AC3E}">
        <p14:creationId xmlns:p14="http://schemas.microsoft.com/office/powerpoint/2010/main" val="1870264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8217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>
              <a:lnSpc>
                <a:spcPct val="115000"/>
              </a:lnSpc>
            </a:pPr>
            <a:r>
              <a:rPr lang="en-US" sz="4000" b="1" dirty="0">
                <a:solidFill>
                  <a:srgbClr val="FF0000"/>
                </a:solidFill>
                <a:sym typeface="Roboto"/>
              </a:rPr>
              <a:t>Continuously Improve</a:t>
            </a:r>
          </a:p>
        </p:txBody>
      </p:sp>
      <p:sp>
        <p:nvSpPr>
          <p:cNvPr id="269" name="Google Shape;269;p47"/>
          <p:cNvSpPr txBox="1"/>
          <p:nvPr/>
        </p:nvSpPr>
        <p:spPr>
          <a:xfrm>
            <a:off x="572033" y="1534101"/>
            <a:ext cx="10373058" cy="272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Commit to ongoing accessibility enhancements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Implement feedback and continuously improve your products/services.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Regularly assess and address accessibility issues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Adapt to the changing needs of users</a:t>
            </a:r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#PNSQC2023 #A11YTESTERS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BUIDING A CULTURE OF ACCESSIBILITY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92878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8217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>
              <a:lnSpc>
                <a:spcPct val="115000"/>
              </a:lnSpc>
            </a:pPr>
            <a:r>
              <a:rPr lang="en-US" sz="4000" b="1" dirty="0">
                <a:solidFill>
                  <a:srgbClr val="FF0000"/>
                </a:solidFill>
                <a:sym typeface="Roboto"/>
              </a:rPr>
              <a:t>Making Accessibility a Priority</a:t>
            </a:r>
          </a:p>
        </p:txBody>
      </p:sp>
      <p:sp>
        <p:nvSpPr>
          <p:cNvPr id="269" name="Google Shape;269;p47"/>
          <p:cNvSpPr txBox="1"/>
          <p:nvPr/>
        </p:nvSpPr>
        <p:spPr>
          <a:xfrm>
            <a:off x="572033" y="1534101"/>
            <a:ext cx="10850218" cy="222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Include accessibility goals in your organization's mission and vision.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Allocate resources, time and budget for accessibility efforts.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Promote awareness of accessibility at all levels of the organization.</a:t>
            </a:r>
          </a:p>
          <a:p>
            <a:pPr marL="609585" marR="0" lvl="0" indent="-457189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Tx/>
              <a:buChar char="●"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#PNSQC2023 #A11YTESTERS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BUIDING A CULTURE OF ACCESSIBILITY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313003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8217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>
              <a:lnSpc>
                <a:spcPct val="115000"/>
              </a:lnSpc>
            </a:pPr>
            <a:r>
              <a:rPr lang="en-US" sz="4000" b="1" dirty="0">
                <a:solidFill>
                  <a:srgbClr val="FF0000"/>
                </a:solidFill>
                <a:sym typeface="Roboto"/>
              </a:rPr>
              <a:t>Provide Training</a:t>
            </a:r>
          </a:p>
        </p:txBody>
      </p:sp>
      <p:sp>
        <p:nvSpPr>
          <p:cNvPr id="269" name="Google Shape;269;p47"/>
          <p:cNvSpPr txBox="1"/>
          <p:nvPr/>
        </p:nvSpPr>
        <p:spPr>
          <a:xfrm>
            <a:off x="572033" y="1534101"/>
            <a:ext cx="10555750" cy="272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Educate team members on accessibility best practices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Regularly communicate progress updates to stakeholders.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Maintain an open line of communication with users and stakeholders.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Foster a culture of accessibility awareness</a:t>
            </a:r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#PNSQC2023 #A11YTESTERS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BUIDING A CULTURE OF ACCESSIBILITY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5126644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8217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>
              <a:lnSpc>
                <a:spcPct val="115000"/>
              </a:lnSpc>
            </a:pPr>
            <a:r>
              <a:rPr lang="en-US" sz="4000" b="1" dirty="0">
                <a:solidFill>
                  <a:srgbClr val="FF0000"/>
                </a:solidFill>
                <a:sym typeface="Roboto"/>
              </a:rPr>
              <a:t>Advocate for accessibility</a:t>
            </a:r>
          </a:p>
        </p:txBody>
      </p:sp>
      <p:sp>
        <p:nvSpPr>
          <p:cNvPr id="269" name="Google Shape;269;p47"/>
          <p:cNvSpPr txBox="1"/>
          <p:nvPr/>
        </p:nvSpPr>
        <p:spPr>
          <a:xfrm>
            <a:off x="572033" y="1534101"/>
            <a:ext cx="10555750" cy="123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Champion accessibility both within and beyond your organization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Raise awareness and drive positive change</a:t>
            </a:r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#PNSQC2023 #A11YTESTERS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BUIDING A CULTURE OF ACCESSIBILITY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4209389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/>
          <p:nvPr/>
        </p:nvSpPr>
        <p:spPr>
          <a:xfrm>
            <a:off x="958833" y="403650"/>
            <a:ext cx="8535200" cy="109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buSzPts val="2800"/>
            </a:pPr>
            <a:r>
              <a:rPr lang="en" sz="48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Roboto"/>
              </a:rPr>
              <a:t>Roadmap</a:t>
            </a:r>
            <a:endParaRPr sz="4800" b="1" dirty="0">
              <a:solidFill>
                <a:srgbClr val="FF0000"/>
              </a:solidFill>
              <a:latin typeface="+mj-lt"/>
              <a:ea typeface="+mj-ea"/>
              <a:cs typeface="+mj-cs"/>
              <a:sym typeface="Roboto"/>
            </a:endParaRPr>
          </a:p>
        </p:txBody>
      </p:sp>
      <p:sp>
        <p:nvSpPr>
          <p:cNvPr id="275" name="Google Shape;275;p48"/>
          <p:cNvSpPr txBox="1"/>
          <p:nvPr/>
        </p:nvSpPr>
        <p:spPr>
          <a:xfrm>
            <a:off x="958833" y="1599699"/>
            <a:ext cx="9558800" cy="19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Char char="●"/>
            </a:pPr>
            <a:r>
              <a:rPr lang="en" sz="2400" dirty="0">
                <a:solidFill>
                  <a:schemeClr val="bg1"/>
                </a:solidFill>
              </a:rPr>
              <a:t>Identify accessibility goals</a:t>
            </a:r>
            <a:endParaRPr sz="2400" dirty="0">
              <a:solidFill>
                <a:schemeClr val="bg1"/>
              </a:solidFill>
            </a:endParaRPr>
          </a:p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Char char="●"/>
            </a:pPr>
            <a:r>
              <a:rPr lang="en" sz="2400" dirty="0">
                <a:solidFill>
                  <a:schemeClr val="bg1"/>
                </a:solidFill>
              </a:rPr>
              <a:t>Prioritize accessibility efforts</a:t>
            </a:r>
            <a:endParaRPr sz="2400" dirty="0">
              <a:solidFill>
                <a:schemeClr val="bg1"/>
              </a:solidFill>
            </a:endParaRPr>
          </a:p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Char char="●"/>
            </a:pPr>
            <a:r>
              <a:rPr lang="en" sz="2400" dirty="0">
                <a:solidFill>
                  <a:schemeClr val="bg1"/>
                </a:solidFill>
              </a:rPr>
              <a:t>Track progress</a:t>
            </a:r>
            <a:endParaRPr sz="2400" dirty="0">
              <a:solidFill>
                <a:schemeClr val="bg1"/>
              </a:solidFill>
            </a:endParaRPr>
          </a:p>
          <a:p>
            <a:pPr marL="609585" indent="-457189">
              <a:lnSpc>
                <a:spcPct val="115000"/>
              </a:lnSpc>
              <a:buClr>
                <a:schemeClr val="bg1"/>
              </a:buClr>
              <a:buSzPts val="1800"/>
              <a:buChar char="●"/>
            </a:pPr>
            <a:r>
              <a:rPr lang="en" sz="2400" dirty="0">
                <a:solidFill>
                  <a:schemeClr val="bg1"/>
                </a:solidFill>
              </a:rPr>
              <a:t>Communicate with stakeholders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432284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 txBox="1"/>
          <p:nvPr/>
        </p:nvSpPr>
        <p:spPr>
          <a:xfrm>
            <a:off x="812533" y="384668"/>
            <a:ext cx="85352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>
              <a:lnSpc>
                <a:spcPct val="115000"/>
              </a:lnSpc>
              <a:buSzPts val="2800"/>
            </a:pPr>
            <a:r>
              <a:rPr lang="en-US" sz="4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Roboto"/>
              </a:rPr>
              <a:t>Identify Accessibility Goals</a:t>
            </a:r>
          </a:p>
        </p:txBody>
      </p:sp>
      <p:sp>
        <p:nvSpPr>
          <p:cNvPr id="281" name="Google Shape;281;p49"/>
          <p:cNvSpPr txBox="1"/>
          <p:nvPr/>
        </p:nvSpPr>
        <p:spPr>
          <a:xfrm>
            <a:off x="936567" y="1470792"/>
            <a:ext cx="9581200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Begin by setting clear accessibility goals and objectives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Identify what you want to achieve in terms of accessibility</a:t>
            </a:r>
          </a:p>
          <a:p>
            <a:pPr marL="609585">
              <a:lnSpc>
                <a:spcPct val="115000"/>
              </a:lnSpc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3357453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0"/>
          <p:cNvSpPr txBox="1"/>
          <p:nvPr/>
        </p:nvSpPr>
        <p:spPr>
          <a:xfrm>
            <a:off x="812533" y="551901"/>
            <a:ext cx="85352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>
              <a:lnSpc>
                <a:spcPct val="115000"/>
              </a:lnSpc>
              <a:buSzPts val="2800"/>
            </a:pPr>
            <a:r>
              <a:rPr lang="en-US" sz="4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Roboto"/>
              </a:rPr>
              <a:t>Prioritize Accessibility Efforts</a:t>
            </a:r>
          </a:p>
        </p:txBody>
      </p:sp>
      <p:sp>
        <p:nvSpPr>
          <p:cNvPr id="287" name="Google Shape;287;p50"/>
          <p:cNvSpPr txBox="1"/>
          <p:nvPr/>
        </p:nvSpPr>
        <p:spPr>
          <a:xfrm>
            <a:off x="958833" y="1740201"/>
            <a:ext cx="9986258" cy="2652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Assess the importance and impact of different accessibility improvements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Decide which areas need immediate attention and which can follow</a:t>
            </a:r>
          </a:p>
          <a:p>
            <a:pPr marL="609585">
              <a:lnSpc>
                <a:spcPct val="115000"/>
              </a:lnSpc>
              <a:buClr>
                <a:schemeClr val="bg1"/>
              </a:buClr>
            </a:pP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0476772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1"/>
          <p:cNvSpPr txBox="1"/>
          <p:nvPr/>
        </p:nvSpPr>
        <p:spPr>
          <a:xfrm>
            <a:off x="812533" y="321851"/>
            <a:ext cx="10132558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>
              <a:lnSpc>
                <a:spcPct val="115000"/>
              </a:lnSpc>
              <a:buSzPts val="2800"/>
            </a:pPr>
            <a:r>
              <a:rPr lang="en-US" sz="4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Roboto"/>
              </a:rPr>
              <a:t>Track Progress and Communicate with Stakeholders</a:t>
            </a:r>
          </a:p>
        </p:txBody>
      </p:sp>
      <p:sp>
        <p:nvSpPr>
          <p:cNvPr id="293" name="Google Shape;293;p51"/>
          <p:cNvSpPr txBox="1"/>
          <p:nvPr/>
        </p:nvSpPr>
        <p:spPr>
          <a:xfrm>
            <a:off x="958833" y="2040367"/>
            <a:ext cx="9558800" cy="2652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Implement tracking mechanisms to measure accessibility progress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Maintain open communication with stakeholder to keep them informed</a:t>
            </a:r>
          </a:p>
          <a:p>
            <a:pPr marL="609585">
              <a:lnSpc>
                <a:spcPct val="115000"/>
              </a:lnSpc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4171136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2"/>
          <p:cNvSpPr txBox="1"/>
          <p:nvPr/>
        </p:nvSpPr>
        <p:spPr>
          <a:xfrm>
            <a:off x="812533" y="602068"/>
            <a:ext cx="85352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>
              <a:lnSpc>
                <a:spcPct val="115000"/>
              </a:lnSpc>
              <a:buSzPts val="2800"/>
            </a:pPr>
            <a:r>
              <a:rPr lang="en-US" sz="4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Roboto"/>
              </a:rPr>
              <a:t>Starting Your Accessibility Journey</a:t>
            </a:r>
          </a:p>
        </p:txBody>
      </p:sp>
      <p:sp>
        <p:nvSpPr>
          <p:cNvPr id="299" name="Google Shape;299;p52"/>
          <p:cNvSpPr txBox="1"/>
          <p:nvPr/>
        </p:nvSpPr>
        <p:spPr>
          <a:xfrm>
            <a:off x="958833" y="1889834"/>
            <a:ext cx="9558800" cy="215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Begin by setting clear accessibility goals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Prioritize your efforts for effective use of resources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Roboto"/>
              <a:buChar char="●"/>
            </a:pPr>
            <a:r>
              <a:rPr lang="en-US" sz="2800" dirty="0">
                <a:solidFill>
                  <a:schemeClr val="bg1"/>
                </a:solidFill>
              </a:rPr>
              <a:t>Continuously track progress and communicate </a:t>
            </a:r>
            <a:r>
              <a:rPr lang="en-US" sz="2400" dirty="0">
                <a:solidFill>
                  <a:schemeClr val="dk1"/>
                </a:solidFill>
              </a:rPr>
              <a:t>transparently</a:t>
            </a:r>
          </a:p>
          <a:p>
            <a:pPr marL="609585">
              <a:lnSpc>
                <a:spcPct val="115000"/>
              </a:lnSpc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5138653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6"/>
          <p:cNvSpPr txBox="1"/>
          <p:nvPr/>
        </p:nvSpPr>
        <p:spPr>
          <a:xfrm>
            <a:off x="812533" y="334501"/>
            <a:ext cx="85352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buSzPts val="2800"/>
            </a:pPr>
            <a:r>
              <a:rPr lang="en" sz="40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Roboto"/>
              </a:rPr>
              <a:t>Conclusion</a:t>
            </a:r>
            <a:endParaRPr sz="4000" b="1" dirty="0">
              <a:solidFill>
                <a:srgbClr val="FF0000"/>
              </a:solidFill>
              <a:latin typeface="+mj-lt"/>
              <a:ea typeface="+mj-ea"/>
              <a:cs typeface="+mj-cs"/>
              <a:sym typeface="Roboto"/>
            </a:endParaRPr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49EB69-22E0-8B66-B107-22E7D81DA55F}"/>
              </a:ext>
            </a:extLst>
          </p:cNvPr>
          <p:cNvSpPr txBox="1"/>
          <p:nvPr/>
        </p:nvSpPr>
        <p:spPr>
          <a:xfrm>
            <a:off x="812533" y="1591283"/>
            <a:ext cx="100311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en-US" sz="2800" b="1" dirty="0">
                <a:solidFill>
                  <a:schemeClr val="bg1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Accessibility is not a feature; it’s a philosophy that drives us to create welcoming and valuable digital experiences</a:t>
            </a:r>
          </a:p>
          <a:p>
            <a:pPr>
              <a:buClr>
                <a:srgbClr val="000000"/>
              </a:buClr>
              <a:buFont typeface="Arial"/>
            </a:pPr>
            <a:endParaRPr lang="en-US" sz="2800" b="1" dirty="0">
              <a:solidFill>
                <a:schemeClr val="bg1"/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  <a:sym typeface="Arial"/>
            </a:endParaRPr>
          </a:p>
          <a:p>
            <a:pPr>
              <a:buClr>
                <a:srgbClr val="000000"/>
              </a:buClr>
              <a:buFont typeface="Arial"/>
            </a:pPr>
            <a:r>
              <a:rPr lang="en-US" sz="2800" b="1" dirty="0">
                <a:solidFill>
                  <a:schemeClr val="bg1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Accessibility encompasses digital inclusivity – it’s not about giving all users the same thing, it’s about giving everyone what they need to succeed</a:t>
            </a:r>
          </a:p>
          <a:p>
            <a:pPr>
              <a:buClr>
                <a:srgbClr val="000000"/>
              </a:buClr>
              <a:buFont typeface="Arial"/>
            </a:pPr>
            <a:endParaRPr lang="en-US" sz="2800" b="1" dirty="0">
              <a:solidFill>
                <a:schemeClr val="bg1"/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  <a:sym typeface="Arial"/>
            </a:endParaRPr>
          </a:p>
          <a:p>
            <a:pPr>
              <a:buClr>
                <a:srgbClr val="000000"/>
              </a:buClr>
              <a:buFont typeface="Arial"/>
            </a:pPr>
            <a:r>
              <a:rPr lang="en-US" sz="2800" b="1" dirty="0">
                <a:solidFill>
                  <a:schemeClr val="bg1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Accessibility not only enhances the user experience but also expands markets   </a:t>
            </a:r>
          </a:p>
          <a:p>
            <a:endParaRPr lang="en-US" sz="2800" b="1" dirty="0">
              <a:solidFill>
                <a:schemeClr val="bg1"/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67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667533" y="2018033"/>
            <a:ext cx="10728000" cy="286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lnSpc>
                <a:spcPct val="115000"/>
              </a:lnSpc>
              <a:spcBef>
                <a:spcPts val="933"/>
              </a:spcBef>
              <a:buClr>
                <a:schemeClr val="dk1"/>
              </a:buClr>
              <a:buSzPts val="1100"/>
            </a:pPr>
            <a:r>
              <a:rPr lang="en" dirty="0">
                <a:solidFill>
                  <a:schemeClr val="bg1"/>
                </a:solidFill>
              </a:rPr>
              <a:t>The</a:t>
            </a:r>
            <a:r>
              <a:rPr lang="en" dirty="0">
                <a:solidFill>
                  <a:srgbClr val="0D0D0D"/>
                </a:solidFill>
              </a:rPr>
              <a:t> </a:t>
            </a:r>
            <a:r>
              <a:rPr lang="en" b="1" i="1" dirty="0">
                <a:solidFill>
                  <a:schemeClr val="accent3"/>
                </a:solidFill>
              </a:rPr>
              <a:t>inclusive practice</a:t>
            </a:r>
            <a:r>
              <a:rPr lang="en" dirty="0">
                <a:solidFill>
                  <a:schemeClr val="accent3"/>
                </a:solidFill>
              </a:rPr>
              <a:t> </a:t>
            </a:r>
            <a:r>
              <a:rPr lang="en" dirty="0">
                <a:solidFill>
                  <a:schemeClr val="bg1"/>
                </a:solidFill>
              </a:rPr>
              <a:t>of removing barriers that prevent interaction with, or access to, websites by</a:t>
            </a:r>
            <a:r>
              <a:rPr lang="en" dirty="0">
                <a:solidFill>
                  <a:srgbClr val="0D0D0D"/>
                </a:solidFill>
              </a:rPr>
              <a:t> </a:t>
            </a:r>
            <a:r>
              <a:rPr lang="en" b="1" u="sng" dirty="0">
                <a:solidFill>
                  <a:schemeClr val="accent6"/>
                </a:solidFill>
              </a:rPr>
              <a:t>people with disabilities.</a:t>
            </a:r>
            <a:endParaRPr b="1" u="sng" dirty="0">
              <a:solidFill>
                <a:schemeClr val="accent6"/>
              </a:solidFill>
            </a:endParaRPr>
          </a:p>
          <a:p>
            <a:endParaRPr b="1"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b="1" dirty="0">
                <a:solidFill>
                  <a:srgbClr val="FF0000"/>
                </a:solidFill>
              </a:rPr>
              <a:t>What is Accessibility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521300" y="4882035"/>
            <a:ext cx="5040000" cy="6610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b="1" dirty="0">
                <a:solidFill>
                  <a:schemeClr val="bg1"/>
                </a:solidFill>
              </a:rPr>
              <a:t>Source: wikipedia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5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4621" y="6234546"/>
            <a:ext cx="9672780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#PNSQC2023 #A11YTESTERS </a:t>
            </a:r>
            <a:r>
              <a:rPr lang="en-US" sz="2400" b="1" dirty="0"/>
              <a:t>BUIDING A CULTURE OF ACCESSIBILITY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56436" y="6334952"/>
            <a:ext cx="38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448461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7"/>
          <p:cNvSpPr txBox="1"/>
          <p:nvPr/>
        </p:nvSpPr>
        <p:spPr>
          <a:xfrm>
            <a:off x="812533" y="1527600"/>
            <a:ext cx="8535200" cy="2133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5333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Thank you to every reviewer</a:t>
            </a:r>
            <a:endParaRPr sz="5333" b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57"/>
          <p:cNvSpPr txBox="1"/>
          <p:nvPr/>
        </p:nvSpPr>
        <p:spPr>
          <a:xfrm>
            <a:off x="958833" y="3299001"/>
            <a:ext cx="9558800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57189">
              <a:lnSpc>
                <a:spcPct val="115000"/>
              </a:lnSpc>
              <a:buClr>
                <a:schemeClr val="dk1"/>
              </a:buClr>
              <a:buSzPts val="1800"/>
              <a:buChar char="●"/>
            </a:pPr>
            <a:endParaRPr sz="2400"/>
          </a:p>
        </p:txBody>
      </p:sp>
      <p:pic>
        <p:nvPicPr>
          <p:cNvPr id="4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/>
              <a:t>#PNSQC2023 #A11YTESTERS </a:t>
            </a:r>
            <a:r>
              <a:rPr lang="en-US" sz="2400" b="1"/>
              <a:t>BUIDING A CULTURE OF ACCESSIBILITY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1556" y="6334951"/>
            <a:ext cx="54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2789663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637311" y="1602239"/>
            <a:ext cx="10728000" cy="286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SzPts val="990"/>
            </a:pPr>
            <a:r>
              <a:rPr lang="en" sz="2667" dirty="0">
                <a:solidFill>
                  <a:schemeClr val="bg1"/>
                </a:solidFill>
              </a:rPr>
              <a:t>1 out of 5 individuals using the products you build are disabled in one of the many ways</a:t>
            </a:r>
            <a:endParaRPr sz="2667" dirty="0">
              <a:solidFill>
                <a:schemeClr val="bg1"/>
              </a:solidFill>
            </a:endParaRPr>
          </a:p>
          <a:p>
            <a:pPr>
              <a:buSzPts val="990"/>
            </a:pPr>
            <a:endParaRPr sz="2667" dirty="0">
              <a:solidFill>
                <a:schemeClr val="bg1"/>
              </a:solidFill>
            </a:endParaRPr>
          </a:p>
          <a:p>
            <a:pPr>
              <a:buSzPts val="990"/>
            </a:pPr>
            <a:r>
              <a:rPr lang="en" sz="2667" dirty="0">
                <a:solidFill>
                  <a:schemeClr val="bg1"/>
                </a:solidFill>
              </a:rPr>
              <a:t>Awareness is one thing, Action for Accessibility is another</a:t>
            </a:r>
            <a:endParaRPr sz="2667" dirty="0">
              <a:solidFill>
                <a:schemeClr val="bg1"/>
              </a:solidFill>
            </a:endParaRPr>
          </a:p>
          <a:p>
            <a:pPr>
              <a:buSzPts val="990"/>
            </a:pPr>
            <a:endParaRPr sz="2667" dirty="0">
              <a:solidFill>
                <a:schemeClr val="bg1"/>
              </a:solidFill>
            </a:endParaRPr>
          </a:p>
          <a:p>
            <a:pPr>
              <a:buSzPts val="990"/>
            </a:pPr>
            <a:r>
              <a:rPr lang="en" sz="2667" dirty="0">
                <a:solidFill>
                  <a:schemeClr val="bg1"/>
                </a:solidFill>
              </a:rPr>
              <a:t>A roadmap for your team for including and embracing accessible products</a:t>
            </a:r>
            <a:endParaRPr sz="2667" dirty="0">
              <a:solidFill>
                <a:schemeClr val="bg1"/>
              </a:solidFill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b="1" dirty="0">
                <a:solidFill>
                  <a:srgbClr val="FF0000"/>
                </a:solidFill>
              </a:rPr>
              <a:t>Key Takeaways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637311" y="4847491"/>
            <a:ext cx="504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b="1" dirty="0">
                <a:solidFill>
                  <a:schemeClr val="bg1"/>
                </a:solidFill>
              </a:rPr>
              <a:t>Source: wikipedia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5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#PNSQC2023 #A11YTESTERS </a:t>
            </a:r>
            <a:r>
              <a:rPr lang="en-US" sz="2400" b="1" dirty="0"/>
              <a:t>BUIDING A CULTURE OF ACCESSIBILITY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56436" y="6334952"/>
            <a:ext cx="38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6277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b="1" dirty="0">
                <a:solidFill>
                  <a:srgbClr val="FF0000"/>
                </a:solidFill>
              </a:rPr>
              <a:t>Testers</a:t>
            </a:r>
            <a:r>
              <a:rPr lang="en" b="1" dirty="0">
                <a:solidFill>
                  <a:schemeClr val="bg1"/>
                </a:solidFill>
              </a:rPr>
              <a:t> </a:t>
            </a:r>
            <a:r>
              <a:rPr lang="en" dirty="0">
                <a:solidFill>
                  <a:schemeClr val="bg1"/>
                </a:solidFill>
              </a:rPr>
              <a:t>Now Let's Open Our Eyes and Ears 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600" y="1684257"/>
            <a:ext cx="2830800" cy="4274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#PNSQC2023 #A11YTESTERS </a:t>
            </a:r>
            <a:r>
              <a:rPr lang="en-US" sz="2400" b="1" dirty="0"/>
              <a:t>BUIDING A CULTURE OF ACCESSIBILITY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56436" y="6334952"/>
            <a:ext cx="38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074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b="1" dirty="0">
                <a:solidFill>
                  <a:schemeClr val="bg1"/>
                </a:solidFill>
              </a:rPr>
              <a:t>We are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8713000" y="4910900"/>
            <a:ext cx="2243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b="1" dirty="0">
                <a:solidFill>
                  <a:schemeClr val="bg1"/>
                </a:solidFill>
              </a:rPr>
              <a:t>Younus P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976300" y="1616967"/>
            <a:ext cx="7120000" cy="317764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marL="834388" indent="-742950">
              <a:lnSpc>
                <a:spcPct val="115000"/>
              </a:lnSpc>
              <a:spcBef>
                <a:spcPts val="933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" dirty="0">
                <a:solidFill>
                  <a:schemeClr val="bg1"/>
                </a:solidFill>
              </a:rPr>
              <a:t>15 Years of focused mixed bag experience</a:t>
            </a:r>
            <a:endParaRPr dirty="0">
              <a:solidFill>
                <a:schemeClr val="bg1"/>
              </a:solidFill>
            </a:endParaRPr>
          </a:p>
          <a:p>
            <a:pPr marL="834388" indent="-742950">
              <a:lnSpc>
                <a:spcPct val="115000"/>
              </a:lnSpc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" dirty="0">
                <a:solidFill>
                  <a:schemeClr val="bg1"/>
                </a:solidFill>
              </a:rPr>
              <a:t>Evangelist for accessibility</a:t>
            </a:r>
            <a:endParaRPr dirty="0">
              <a:solidFill>
                <a:schemeClr val="bg1"/>
              </a:solidFill>
            </a:endParaRPr>
          </a:p>
          <a:p>
            <a:pPr marL="834388" indent="-742950">
              <a:lnSpc>
                <a:spcPct val="115000"/>
              </a:lnSpc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" dirty="0">
                <a:solidFill>
                  <a:schemeClr val="bg1"/>
                </a:solidFill>
              </a:rPr>
              <a:t>Consults, Audits and Harbinger for Accessibility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1034" y="1267634"/>
            <a:ext cx="3147533" cy="31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#PNSQC2023 #A11YTESTERS </a:t>
            </a:r>
            <a:r>
              <a:rPr lang="en-US" sz="2400" b="1" dirty="0"/>
              <a:t>BUIDING A CULTURE OF ACCESSIBILITY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56436" y="6334952"/>
            <a:ext cx="38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0125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b="1" dirty="0">
                <a:solidFill>
                  <a:schemeClr val="bg1"/>
                </a:solidFill>
              </a:rPr>
              <a:t>We are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234" y="1511401"/>
            <a:ext cx="2692767" cy="3228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831200" y="4894633"/>
            <a:ext cx="2243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b="1" dirty="0">
                <a:solidFill>
                  <a:schemeClr val="bg1"/>
                </a:solidFill>
              </a:rPr>
              <a:t>Dhara P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4925333" y="1356967"/>
            <a:ext cx="7120000" cy="286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marL="834388" indent="-742950">
              <a:lnSpc>
                <a:spcPct val="115000"/>
              </a:lnSpc>
              <a:spcBef>
                <a:spcPts val="933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" dirty="0">
                <a:solidFill>
                  <a:schemeClr val="bg1"/>
                </a:solidFill>
              </a:rPr>
              <a:t>7 Years of focused QA / Accessibility testing </a:t>
            </a:r>
            <a:endParaRPr dirty="0">
              <a:solidFill>
                <a:schemeClr val="bg1"/>
              </a:solidFill>
            </a:endParaRPr>
          </a:p>
          <a:p>
            <a:pPr marL="834388" indent="-742950">
              <a:lnSpc>
                <a:spcPct val="115000"/>
              </a:lnSpc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" dirty="0">
                <a:solidFill>
                  <a:schemeClr val="bg1"/>
                </a:solidFill>
              </a:rPr>
              <a:t>Evangelist for accessibility</a:t>
            </a:r>
            <a:endParaRPr dirty="0">
              <a:solidFill>
                <a:schemeClr val="bg1"/>
              </a:solidFill>
            </a:endParaRPr>
          </a:p>
          <a:p>
            <a:pPr marL="834388" indent="-742950">
              <a:lnSpc>
                <a:spcPct val="115000"/>
              </a:lnSpc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" dirty="0">
                <a:solidFill>
                  <a:schemeClr val="bg1"/>
                </a:solidFill>
              </a:rPr>
              <a:t>Consults, Audits and Harbinger for Accessibility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6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5611091"/>
            <a:ext cx="1274619" cy="12469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274621" y="6234546"/>
            <a:ext cx="9670471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#PNSQC2023 #A11YTESTERS </a:t>
            </a:r>
            <a:r>
              <a:rPr lang="en-US" sz="2400" b="1" dirty="0"/>
              <a:t>BUIDING A CULTURE OF ACCESSIBILITY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1" y="5611091"/>
            <a:ext cx="1246909" cy="12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2041</Words>
  <Application>Microsoft Office PowerPoint</Application>
  <PresentationFormat>Widescreen</PresentationFormat>
  <Paragraphs>338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Courier New</vt:lpstr>
      <vt:lpstr>Roboto</vt:lpstr>
      <vt:lpstr>Office Theme</vt:lpstr>
      <vt:lpstr>Building a Culture of  Accessibility</vt:lpstr>
      <vt:lpstr>Thank you PNSQC</vt:lpstr>
      <vt:lpstr>Request</vt:lpstr>
      <vt:lpstr>Path 1</vt:lpstr>
      <vt:lpstr>The inclusive practice of removing barriers that prevent interaction with, or access to, websites by people with disabilities. </vt:lpstr>
      <vt:lpstr>1 out of 5 individuals using the products you build are disabled in one of the many ways  Awareness is one thing, Action for Accessibility is another  A roadmap for your team for including and embracing accessible products</vt:lpstr>
      <vt:lpstr>Testers Now Let's Open Our Eyes and Ears </vt:lpstr>
      <vt:lpstr>We are</vt:lpstr>
      <vt:lpstr>We are</vt:lpstr>
      <vt:lpstr>Why Accessibility Matters?</vt:lpstr>
      <vt:lpstr>Empowering Individuals</vt:lpstr>
      <vt:lpstr>2. Enhancing User Experience</vt:lpstr>
      <vt:lpstr>3. Meeting Legal Requirements</vt:lpstr>
      <vt:lpstr>4. Expanding Market Reach and Fostering Innovation</vt:lpstr>
      <vt:lpstr>5. Embracing Accessibility as a Core Principle</vt:lpstr>
      <vt:lpstr>Common Misconceptions about Accessibility</vt:lpstr>
      <vt:lpstr>Accessibility is only for people with disabilities</vt:lpstr>
      <vt:lpstr>2. Accessibility is expensive</vt:lpstr>
      <vt:lpstr>3. Accessibility is difficult to do</vt:lpstr>
      <vt:lpstr>4. We do not need to conform to any Accessibility Standards</vt:lpstr>
      <vt:lpstr>Core Accessibility principles</vt:lpstr>
      <vt:lpstr>Core Accessibility principles</vt:lpstr>
      <vt:lpstr>Perceivable</vt:lpstr>
      <vt:lpstr>Operable</vt:lpstr>
      <vt:lpstr>Understandable</vt:lpstr>
      <vt:lpstr>Robust</vt:lpstr>
      <vt:lpstr>What if we think about integrating accessibility into our daily routines rather than just adding it as an afterthought? Let’s see how to do it</vt:lpstr>
      <vt:lpstr>Awareness : Build a Mindset</vt:lpstr>
      <vt:lpstr>Accessibility in Agile</vt:lpstr>
      <vt:lpstr>Daily Standup Meetings (Daily Scrum)</vt:lpstr>
      <vt:lpstr>User Story Mapping</vt:lpstr>
      <vt:lpstr>Sprint Review and Retrospective</vt:lpstr>
      <vt:lpstr>Prioritizing Accessibility Tasks</vt:lpstr>
      <vt:lpstr>Definition of Done</vt:lpstr>
      <vt:lpstr>PowerPoint Presentation</vt:lpstr>
      <vt:lpstr>Integrating Accessibility into Processes</vt:lpstr>
      <vt:lpstr>Start with Accessibility in Mind</vt:lpstr>
      <vt:lpstr>Use Accessible Tools and Technologies</vt:lpstr>
      <vt:lpstr>Get Feedback from People with Disabilities</vt:lpstr>
      <vt:lpstr>Continuously Improve</vt:lpstr>
      <vt:lpstr>Making Accessibility a Priority</vt:lpstr>
      <vt:lpstr>Provide Training</vt:lpstr>
      <vt:lpstr>Advocate for accessibility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Culture of  Accessibility</dc:title>
  <dc:creator>ADMIN</dc:creator>
  <cp:lastModifiedBy>Pattani, Anand P.</cp:lastModifiedBy>
  <cp:revision>64</cp:revision>
  <dcterms:created xsi:type="dcterms:W3CDTF">2023-09-29T07:26:47Z</dcterms:created>
  <dcterms:modified xsi:type="dcterms:W3CDTF">2023-10-01T20:21:06Z</dcterms:modified>
</cp:coreProperties>
</file>